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7"/>
  </p:notesMasterIdLst>
  <p:sldIdLst>
    <p:sldId id="297" r:id="rId2"/>
    <p:sldId id="328" r:id="rId3"/>
    <p:sldId id="354" r:id="rId4"/>
    <p:sldId id="527" r:id="rId5"/>
    <p:sldId id="528" r:id="rId6"/>
    <p:sldId id="401" r:id="rId7"/>
    <p:sldId id="402" r:id="rId8"/>
    <p:sldId id="403" r:id="rId9"/>
    <p:sldId id="529" r:id="rId10"/>
    <p:sldId id="458" r:id="rId11"/>
    <p:sldId id="459" r:id="rId12"/>
    <p:sldId id="355" r:id="rId13"/>
    <p:sldId id="356" r:id="rId14"/>
    <p:sldId id="357" r:id="rId15"/>
    <p:sldId id="358" r:id="rId16"/>
    <p:sldId id="359" r:id="rId17"/>
    <p:sldId id="530" r:id="rId18"/>
    <p:sldId id="363" r:id="rId19"/>
    <p:sldId id="464" r:id="rId20"/>
    <p:sldId id="465" r:id="rId21"/>
    <p:sldId id="365" r:id="rId22"/>
    <p:sldId id="364" r:id="rId23"/>
    <p:sldId id="366" r:id="rId24"/>
    <p:sldId id="367" r:id="rId25"/>
    <p:sldId id="368" r:id="rId26"/>
    <p:sldId id="369" r:id="rId27"/>
    <p:sldId id="467" r:id="rId28"/>
    <p:sldId id="468" r:id="rId29"/>
    <p:sldId id="469" r:id="rId30"/>
    <p:sldId id="515" r:id="rId31"/>
    <p:sldId id="516" r:id="rId32"/>
    <p:sldId id="509" r:id="rId33"/>
    <p:sldId id="510" r:id="rId34"/>
    <p:sldId id="526" r:id="rId35"/>
    <p:sldId id="531" r:id="rId36"/>
    <p:sldId id="477" r:id="rId37"/>
    <p:sldId id="454" r:id="rId38"/>
    <p:sldId id="382" r:id="rId39"/>
    <p:sldId id="487" r:id="rId40"/>
    <p:sldId id="479" r:id="rId41"/>
    <p:sldId id="480" r:id="rId42"/>
    <p:sldId id="481" r:id="rId43"/>
    <p:sldId id="482" r:id="rId44"/>
    <p:sldId id="483" r:id="rId45"/>
    <p:sldId id="448" r:id="rId46"/>
    <p:sldId id="449" r:id="rId47"/>
    <p:sldId id="450" r:id="rId48"/>
    <p:sldId id="404" r:id="rId49"/>
    <p:sldId id="518" r:id="rId50"/>
    <p:sldId id="511" r:id="rId51"/>
    <p:sldId id="378" r:id="rId52"/>
    <p:sldId id="451" r:id="rId53"/>
    <p:sldId id="494" r:id="rId54"/>
    <p:sldId id="512" r:id="rId55"/>
    <p:sldId id="453" r:id="rId56"/>
    <p:sldId id="383" r:id="rId57"/>
    <p:sldId id="381" r:id="rId58"/>
    <p:sldId id="455" r:id="rId59"/>
    <p:sldId id="502" r:id="rId60"/>
    <p:sldId id="385" r:id="rId61"/>
    <p:sldId id="500" r:id="rId62"/>
    <p:sldId id="501" r:id="rId63"/>
    <p:sldId id="384" r:id="rId64"/>
    <p:sldId id="505" r:id="rId65"/>
    <p:sldId id="387" r:id="rId66"/>
    <p:sldId id="391" r:id="rId67"/>
    <p:sldId id="508" r:id="rId68"/>
    <p:sldId id="390" r:id="rId69"/>
    <p:sldId id="519" r:id="rId70"/>
    <p:sldId id="520" r:id="rId71"/>
    <p:sldId id="522" r:id="rId72"/>
    <p:sldId id="523" r:id="rId73"/>
    <p:sldId id="524" r:id="rId74"/>
    <p:sldId id="525" r:id="rId75"/>
    <p:sldId id="392"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91" autoAdjust="0"/>
    <p:restoredTop sz="85763" autoAdjust="0"/>
  </p:normalViewPr>
  <p:slideViewPr>
    <p:cSldViewPr snapToGrid="0">
      <p:cViewPr varScale="1">
        <p:scale>
          <a:sx n="128" d="100"/>
          <a:sy n="128" d="100"/>
        </p:scale>
        <p:origin x="1200"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4/7/25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pring.com/articles/article7.htm"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a:t>
            </a:fld>
            <a:endParaRPr lang="en-US"/>
          </a:p>
        </p:txBody>
      </p:sp>
    </p:spTree>
    <p:extLst>
      <p:ext uri="{BB962C8B-B14F-4D97-AF65-F5344CB8AC3E}">
        <p14:creationId xmlns:p14="http://schemas.microsoft.com/office/powerpoint/2010/main" val="1005769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I like Netflix movies so I bought Netflix.</a:t>
            </a:r>
          </a:p>
          <a:p>
            <a:r>
              <a:rPr lang="en-US" sz="1200" dirty="0"/>
              <a:t>I don’t agree with tobacco sales so I avoid those stocks.</a:t>
            </a:r>
          </a:p>
          <a:p>
            <a:r>
              <a:rPr lang="en-US" sz="1200" dirty="0"/>
              <a:t>Warren Buffet “Buy companies you understand”</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3</a:t>
            </a:fld>
            <a:endParaRPr lang="en-US"/>
          </a:p>
        </p:txBody>
      </p:sp>
    </p:spTree>
    <p:extLst>
      <p:ext uri="{BB962C8B-B14F-4D97-AF65-F5344CB8AC3E}">
        <p14:creationId xmlns:p14="http://schemas.microsoft.com/office/powerpoint/2010/main" val="2051600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a:t>
            </a:fld>
            <a:endParaRPr lang="en-US"/>
          </a:p>
        </p:txBody>
      </p:sp>
    </p:spTree>
    <p:extLst>
      <p:ext uri="{BB962C8B-B14F-4D97-AF65-F5344CB8AC3E}">
        <p14:creationId xmlns:p14="http://schemas.microsoft.com/office/powerpoint/2010/main" val="6248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7</a:t>
            </a:fld>
            <a:endParaRPr lang="en-US"/>
          </a:p>
        </p:txBody>
      </p:sp>
    </p:spTree>
    <p:extLst>
      <p:ext uri="{BB962C8B-B14F-4D97-AF65-F5344CB8AC3E}">
        <p14:creationId xmlns:p14="http://schemas.microsoft.com/office/powerpoint/2010/main" val="2796423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$460M </a:t>
            </a:r>
          </a:p>
        </p:txBody>
      </p:sp>
      <p:sp>
        <p:nvSpPr>
          <p:cNvPr id="4" name="Slide Number Placeholder 3"/>
          <p:cNvSpPr>
            <a:spLocks noGrp="1"/>
          </p:cNvSpPr>
          <p:nvPr>
            <p:ph type="sldNum" sz="quarter" idx="10"/>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324912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10</a:t>
            </a:fld>
            <a:endParaRPr lang="en-US"/>
          </a:p>
        </p:txBody>
      </p:sp>
    </p:spTree>
    <p:extLst>
      <p:ext uri="{BB962C8B-B14F-4D97-AF65-F5344CB8AC3E}">
        <p14:creationId xmlns:p14="http://schemas.microsoft.com/office/powerpoint/2010/main" val="344785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11</a:t>
            </a:fld>
            <a:endParaRPr lang="en-US"/>
          </a:p>
        </p:txBody>
      </p:sp>
    </p:spTree>
    <p:extLst>
      <p:ext uri="{BB962C8B-B14F-4D97-AF65-F5344CB8AC3E}">
        <p14:creationId xmlns:p14="http://schemas.microsoft.com/office/powerpoint/2010/main" val="269228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Peak to trough analysis is a measure of volatility and often used in intraday.  A good resource is </a:t>
            </a:r>
            <a:r>
              <a:rPr lang="en-US" dirty="0">
                <a:hlinkClick r:id="rId3"/>
              </a:rPr>
              <a:t>http://www.pring.com/articles/article7.htm</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56</a:t>
            </a:fld>
            <a:endParaRPr lang="en-US"/>
          </a:p>
        </p:txBody>
      </p:sp>
    </p:spTree>
    <p:extLst>
      <p:ext uri="{BB962C8B-B14F-4D97-AF65-F5344CB8AC3E}">
        <p14:creationId xmlns:p14="http://schemas.microsoft.com/office/powerpoint/2010/main" val="1896192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38B90E-0779-4C36-915C-6F05FCD89456}"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65064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EA29D-D431-42FE-B7B6-AAE4454C77D3}"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05538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0D8A1E-EA8F-46C1-B891-AE0C00D9C314}"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a:extLst>
              <a:ext uri="{FF2B5EF4-FFF2-40B4-BE49-F238E27FC236}">
                <a16:creationId xmlns:a16="http://schemas.microsoft.com/office/drawing/2014/main" id="{102205E2-33D5-4DF3-830C-02A4D8F6A2CD}"/>
              </a:ext>
            </a:extLst>
          </p:cNvPr>
          <p:cNvSpPr txBox="1">
            <a:spLocks/>
          </p:cNvSpPr>
          <p:nvPr userDrawn="1"/>
        </p:nvSpPr>
        <p:spPr>
          <a:xfrm>
            <a:off x="838200" y="365127"/>
            <a:ext cx="105156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300"/>
              <a:t>Click to edit Master title style</a:t>
            </a:r>
          </a:p>
        </p:txBody>
      </p:sp>
      <p:sp>
        <p:nvSpPr>
          <p:cNvPr id="8"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8392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4/7/25</a:t>
            </a:fld>
            <a:endParaRPr lang="en-US"/>
          </a:p>
        </p:txBody>
      </p:sp>
      <p:sp>
        <p:nvSpPr>
          <p:cNvPr id="8"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10" name="Footer Placeholder 7">
            <a:extLst>
              <a:ext uri="{FF2B5EF4-FFF2-40B4-BE49-F238E27FC236}">
                <a16:creationId xmlns:a16="http://schemas.microsoft.com/office/drawing/2014/main" id="{130A8189-4FEF-4CE0-9C81-3CDB6240358F}"/>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790321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132519"/>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1956431"/>
            <a:ext cx="5157787"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132519"/>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1956431"/>
            <a:ext cx="5183188"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4/7/25</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4/7/25</a:t>
            </a:fld>
            <a:endParaRPr lang="en-US"/>
          </a:p>
        </p:txBody>
      </p:sp>
      <p:sp>
        <p:nvSpPr>
          <p:cNvPr id="6"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8" name="Footer Placeholder 7">
            <a:extLst>
              <a:ext uri="{FF2B5EF4-FFF2-40B4-BE49-F238E27FC236}">
                <a16:creationId xmlns:a16="http://schemas.microsoft.com/office/drawing/2014/main" id="{9AA0CF89-B355-4956-8ED3-76727CCF5BC2}"/>
              </a:ext>
            </a:extLst>
          </p:cNvPr>
          <p:cNvSpPr>
            <a:spLocks noGrp="1"/>
          </p:cNvSpPr>
          <p:nvPr>
            <p:ph type="ftr" sz="quarter" idx="11"/>
          </p:nvPr>
        </p:nvSpPr>
        <p:spPr>
          <a:xfrm>
            <a:off x="4038600" y="6356350"/>
            <a:ext cx="4114800" cy="365125"/>
          </a:xfrm>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4285218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1083213"/>
            <a:ext cx="617220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1097280"/>
            <a:ext cx="3932237"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4/7/25</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DA14BE6-1728-4A56-AEF1-23D71589B826}"/>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86237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1139483"/>
            <a:ext cx="617220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1181686"/>
            <a:ext cx="3932237"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4/7/25</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AAF7DC3-F875-4673-AB2B-D34A8D6928FC}"/>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954247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080030"/>
            <a:ext cx="105156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4/7/25</a:t>
            </a:fld>
            <a:endParaRPr lang="en-US"/>
          </a:p>
        </p:txBody>
      </p:sp>
      <p:sp>
        <p:nvSpPr>
          <p:cNvPr id="7"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2DCD5BBF-F6D7-41AD-B8EF-921E3BFF1EF3}"/>
              </a:ext>
            </a:extLst>
          </p:cNvPr>
          <p:cNvSpPr>
            <a:spLocks noGrp="1"/>
          </p:cNvSpPr>
          <p:nvPr>
            <p:ph type="ftr" sz="quarter" idx="11"/>
          </p:nvPr>
        </p:nvSpPr>
        <p:spPr>
          <a:xfrm>
            <a:off x="4038600" y="6356350"/>
            <a:ext cx="4114800" cy="365125"/>
          </a:xfrm>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53EFC8-4232-4598-94F6-94C0EBAFC469}"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867322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1912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BE256C-8D9A-4404-B47D-41A1AE514425}" type="datetime1">
              <a:rPr lang="en-US" smtClean="0"/>
              <a:t>4/7/25</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64227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CB2154-9035-4012-8189-BAAB61C5A5EE}" type="datetime1">
              <a:rPr lang="en-US" smtClean="0"/>
              <a:t>4/7/25</a:t>
            </a:fld>
            <a:endParaRPr lang="en-US"/>
          </a:p>
        </p:txBody>
      </p:sp>
      <p:sp>
        <p:nvSpPr>
          <p:cNvPr id="8" name="Footer Placeholder 7"/>
          <p:cNvSpPr>
            <a:spLocks noGrp="1"/>
          </p:cNvSpPr>
          <p:nvPr>
            <p:ph type="ftr" sz="quarter" idx="11"/>
          </p:nvPr>
        </p:nvSpPr>
        <p:spPr/>
        <p:txBody>
          <a:bodyPr/>
          <a:lstStyle>
            <a:lvl1pPr>
              <a:defRPr/>
            </a:lvl1pPr>
          </a:lstStyle>
          <a:p>
            <a:r>
              <a:rPr lang="en-US" dirty="0"/>
              <a:t>Kwartler</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48477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5487"/>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p:cNvSpPr>
            <a:spLocks noGrp="1"/>
          </p:cNvSpPr>
          <p:nvPr>
            <p:ph type="ftr" sz="quarter" idx="11"/>
          </p:nvPr>
        </p:nvSpPr>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23601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4/7/25</a:t>
            </a:fld>
            <a:endParaRPr lang="en-US"/>
          </a:p>
        </p:txBody>
      </p:sp>
      <p:sp>
        <p:nvSpPr>
          <p:cNvPr id="3" name="Footer Placeholder 2"/>
          <p:cNvSpPr>
            <a:spLocks noGrp="1"/>
          </p:cNvSpPr>
          <p:nvPr>
            <p:ph type="ftr" sz="quarter" idx="11"/>
          </p:nvPr>
        </p:nvSpPr>
        <p:spPr/>
        <p:txBody>
          <a:bodyPr/>
          <a:lstStyle/>
          <a:p>
            <a:r>
              <a:rPr lang="en-US" dirty="0"/>
              <a:t>Kwartler</a:t>
            </a:r>
          </a:p>
        </p:txBody>
      </p:sp>
      <p:sp>
        <p:nvSpPr>
          <p:cNvPr id="6" name="Title 1">
            <a:extLst>
              <a:ext uri="{FF2B5EF4-FFF2-40B4-BE49-F238E27FC236}">
                <a16:creationId xmlns:a16="http://schemas.microsoft.com/office/drawing/2014/main" id="{B4B018D7-BD37-445E-B8A2-00CA70FB2FC8}"/>
              </a:ext>
            </a:extLst>
          </p:cNvPr>
          <p:cNvSpPr>
            <a:spLocks noGrp="1"/>
          </p:cNvSpPr>
          <p:nvPr>
            <p:ph type="title"/>
          </p:nvPr>
        </p:nvSpPr>
        <p:spPr>
          <a:xfrm>
            <a:off x="838200" y="365125"/>
            <a:ext cx="10515600" cy="495487"/>
          </a:xfrm>
        </p:spPr>
        <p:txBody>
          <a:bodyPr/>
          <a:lstStyle/>
          <a:p>
            <a:r>
              <a:rPr lang="en-US" dirty="0"/>
              <a:t>Click to edit Master title style</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69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4/7/25</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9901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4/7/25</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11950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5815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37B94-E2BF-44DC-ADC5-B05FC9934E9D}" type="datetime1">
              <a:rPr lang="en-US" smtClean="0"/>
              <a:t>4/7/25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 </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cxnSp>
        <p:nvCxnSpPr>
          <p:cNvPr id="7" name="Straight Connector 6">
            <a:extLst>
              <a:ext uri="{FF2B5EF4-FFF2-40B4-BE49-F238E27FC236}">
                <a16:creationId xmlns:a16="http://schemas.microsoft.com/office/drawing/2014/main" id="{2B7CA1FE-8EFA-484B-B6F8-DA6F7BE51057}"/>
              </a:ext>
            </a:extLst>
          </p:cNvPr>
          <p:cNvCxnSpPr/>
          <p:nvPr userDrawn="1"/>
        </p:nvCxnSpPr>
        <p:spPr>
          <a:xfrm>
            <a:off x="384518" y="1026944"/>
            <a:ext cx="11422967"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pic>
        <p:nvPicPr>
          <p:cNvPr id="9" name="Picture 2" descr="Image result for harvard logo transparent"/>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0381952"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447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4" r:id="rId12"/>
    <p:sldLayoutId id="2147483665" r:id="rId13"/>
    <p:sldLayoutId id="2147483666" r:id="rId14"/>
    <p:sldLayoutId id="2147483668" r:id="rId15"/>
    <p:sldLayoutId id="2147483669" r:id="rId16"/>
    <p:sldLayoutId id="2147483670"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ycharts.com/companies/AMZN/revenues"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jpeg"/></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steadygo.digital/blog/terrible-stock-photos/"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benzinga.com/markets/21/11/23791953/ominous-death-cross-forms-on-johnson-johnsons-chart" TargetMode="Externa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hyperlink" Target="https://www.youtube.com/watch?v=RUyM-I6_yFM&amp;ab_channel=MarketWatc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normAutofit/>
          </a:bodyPr>
          <a:lstStyle/>
          <a:p>
            <a:r>
              <a:rPr lang="en-US" sz="4800" dirty="0"/>
              <a:t>Equities</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4/7/25</a:t>
            </a:fld>
            <a:endParaRPr lang="en-US"/>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11"/>
          </p:nvPr>
        </p:nvSpPr>
        <p:spPr/>
        <p:txBody>
          <a:bodyPr/>
          <a:lstStyle/>
          <a:p>
            <a:r>
              <a:rPr lang="en-US" dirty="0"/>
              <a:t>Kwartler </a:t>
            </a:r>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4294967295"/>
          </p:nvPr>
        </p:nvSpPr>
        <p:spPr>
          <a:xfrm>
            <a:off x="8610600" y="6356350"/>
            <a:ext cx="1996996" cy="365125"/>
          </a:xfrm>
        </p:spPr>
        <p:txBody>
          <a:bodyPr/>
          <a:lstStyle/>
          <a:p>
            <a:fld id="{37290FF7-652B-4475-AEAB-8B1A5D23AE09}" type="slidenum">
              <a:rPr lang="en-US" smtClean="0"/>
              <a:t>1</a:t>
            </a:fld>
            <a:endParaRPr lang="en-US" dirty="0"/>
          </a:p>
        </p:txBody>
      </p:sp>
      <p:sp>
        <p:nvSpPr>
          <p:cNvPr id="7" name="Rectangle 6"/>
          <p:cNvSpPr/>
          <p:nvPr/>
        </p:nvSpPr>
        <p:spPr>
          <a:xfrm>
            <a:off x="6003635" y="4988467"/>
            <a:ext cx="184730" cy="369332"/>
          </a:xfrm>
          <a:prstGeom prst="rect">
            <a:avLst/>
          </a:prstGeom>
        </p:spPr>
        <p:txBody>
          <a:bodyPr wrap="none">
            <a:spAutoFit/>
          </a:bodyPr>
          <a:lstStyle/>
          <a:p>
            <a:pPr algn="ctr"/>
            <a:endParaRPr lang="en-US" b="1" dirty="0"/>
          </a:p>
        </p:txBody>
      </p:sp>
      <p:pic>
        <p:nvPicPr>
          <p:cNvPr id="3" name="Picture 2">
            <a:extLst>
              <a:ext uri="{FF2B5EF4-FFF2-40B4-BE49-F238E27FC236}">
                <a16:creationId xmlns:a16="http://schemas.microsoft.com/office/drawing/2014/main" id="{48F68F7D-57EC-978A-A4DE-82EE019B26E8}"/>
              </a:ext>
            </a:extLst>
          </p:cNvPr>
          <p:cNvPicPr>
            <a:picLocks noChangeAspect="1"/>
          </p:cNvPicPr>
          <p:nvPr/>
        </p:nvPicPr>
        <p:blipFill>
          <a:blip r:embed="rId3"/>
          <a:stretch>
            <a:fillRect/>
          </a:stretch>
        </p:blipFill>
        <p:spPr>
          <a:xfrm>
            <a:off x="1524000" y="1528161"/>
            <a:ext cx="9754970" cy="3460306"/>
          </a:xfrm>
          <a:prstGeom prst="rect">
            <a:avLst/>
          </a:prstGeom>
        </p:spPr>
      </p:pic>
      <p:sp>
        <p:nvSpPr>
          <p:cNvPr id="8" name="Rectangle 7">
            <a:extLst>
              <a:ext uri="{FF2B5EF4-FFF2-40B4-BE49-F238E27FC236}">
                <a16:creationId xmlns:a16="http://schemas.microsoft.com/office/drawing/2014/main" id="{6572D90C-B14A-7DF0-37ED-B151BE082338}"/>
              </a:ext>
            </a:extLst>
          </p:cNvPr>
          <p:cNvSpPr/>
          <p:nvPr/>
        </p:nvSpPr>
        <p:spPr>
          <a:xfrm>
            <a:off x="1518144" y="5109091"/>
            <a:ext cx="975497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Using just RSI, MACD &amp; merging the two into a single rule, I was able to beat the SP500 trading only 20 stocks, BUT only a 4% gain.  </a:t>
            </a:r>
            <a:r>
              <a:rPr lang="en-US" sz="1600" i="1" dirty="0"/>
              <a:t>This was done within a “simulated” trading game</a:t>
            </a:r>
            <a:r>
              <a:rPr lang="en-US" sz="1600" dirty="0"/>
              <a:t>. I am not advocating for day trading.</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Speaking of Knight Cap</a:t>
            </a:r>
          </a:p>
        </p:txBody>
      </p:sp>
      <p:sp>
        <p:nvSpPr>
          <p:cNvPr id="3" name="Date Placeholder 2"/>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10</a:t>
            </a:fld>
            <a:endParaRPr lang="en-US"/>
          </a:p>
        </p:txBody>
      </p:sp>
      <p:sp>
        <p:nvSpPr>
          <p:cNvPr id="6" name="Rectangle 5"/>
          <p:cNvSpPr/>
          <p:nvPr/>
        </p:nvSpPr>
        <p:spPr>
          <a:xfrm>
            <a:off x="426720" y="1171570"/>
            <a:ext cx="11338560" cy="538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 word of caution.</a:t>
            </a:r>
          </a:p>
        </p:txBody>
      </p:sp>
      <p:pic>
        <p:nvPicPr>
          <p:cNvPr id="7"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143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Keep in mind for trading…</a:t>
            </a:r>
          </a:p>
        </p:txBody>
      </p:sp>
      <p:sp>
        <p:nvSpPr>
          <p:cNvPr id="3" name="Date Placeholder 2"/>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11</a:t>
            </a:fld>
            <a:endParaRPr lang="en-US"/>
          </a:p>
        </p:txBody>
      </p:sp>
      <p:sp>
        <p:nvSpPr>
          <p:cNvPr id="7" name="Rectangle 6"/>
          <p:cNvSpPr/>
          <p:nvPr/>
        </p:nvSpPr>
        <p:spPr>
          <a:xfrm>
            <a:off x="426720" y="1171570"/>
            <a:ext cx="11338560" cy="792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short term the market is a NEGATIVE sum transaction.  Market “makers” make money on the transactions.  Retail investors pay a commission/fee for the trade, or HFT are beating your trades to scalp profit.</a:t>
            </a:r>
          </a:p>
        </p:txBody>
      </p:sp>
      <p:pic>
        <p:nvPicPr>
          <p:cNvPr id="8"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923777"/>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Be careful &amp; be sure to test your methods!</a:t>
            </a:r>
          </a:p>
        </p:txBody>
      </p:sp>
    </p:spTree>
    <p:extLst>
      <p:ext uri="{BB962C8B-B14F-4D97-AF65-F5344CB8AC3E}">
        <p14:creationId xmlns:p14="http://schemas.microsoft.com/office/powerpoint/2010/main" val="923499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extBox 6"/>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
        <p:nvSpPr>
          <p:cNvPr id="8" name="Slide Number Placeholder 4">
            <a:extLst>
              <a:ext uri="{FF2B5EF4-FFF2-40B4-BE49-F238E27FC236}">
                <a16:creationId xmlns:a16="http://schemas.microsoft.com/office/drawing/2014/main" id="{DB3CD476-8C5E-4AB2-A663-A7728E2070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12</a:t>
            </a:fld>
            <a:endParaRPr lang="en-US" dirty="0"/>
          </a:p>
        </p:txBody>
      </p:sp>
      <p:sp>
        <p:nvSpPr>
          <p:cNvPr id="9" name="Rectangle 8">
            <a:extLst>
              <a:ext uri="{FF2B5EF4-FFF2-40B4-BE49-F238E27FC236}">
                <a16:creationId xmlns:a16="http://schemas.microsoft.com/office/drawing/2014/main" id="{C50C5A1E-032F-45F0-99A4-8EA146A7F0C8}"/>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Stochastic Momentum Indicator (SMI), a formula for measuring momentum,  crossed over to positive territory.   I think I will buy Google (Alphabet).</a:t>
            </a:r>
          </a:p>
        </p:txBody>
      </p:sp>
    </p:spTree>
    <p:extLst>
      <p:ext uri="{BB962C8B-B14F-4D97-AF65-F5344CB8AC3E}">
        <p14:creationId xmlns:p14="http://schemas.microsoft.com/office/powerpoint/2010/main" val="371235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10C4A524-9A21-435F-97A8-6744A7EE6F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dirty="0"/>
          </a:p>
        </p:txBody>
      </p:sp>
      <p:sp>
        <p:nvSpPr>
          <p:cNvPr id="10" name="Rectangle 9">
            <a:extLst>
              <a:ext uri="{FF2B5EF4-FFF2-40B4-BE49-F238E27FC236}">
                <a16:creationId xmlns:a16="http://schemas.microsoft.com/office/drawing/2014/main" id="{438C4205-3127-4CFC-8EE1-EAC442953C33}"/>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PhD physicist wrote an algorithm that trades apple stock 10,000 per minute.</a:t>
            </a:r>
          </a:p>
        </p:txBody>
      </p:sp>
      <p:sp>
        <p:nvSpPr>
          <p:cNvPr id="11" name="TextBox 10">
            <a:extLst>
              <a:ext uri="{FF2B5EF4-FFF2-40B4-BE49-F238E27FC236}">
                <a16:creationId xmlns:a16="http://schemas.microsoft.com/office/drawing/2014/main" id="{28356268-838C-4177-AEA9-D5EA5EDE64B7}"/>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235747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F9C7C0F6-E422-4498-A11B-8E805386794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dirty="0"/>
          </a:p>
        </p:txBody>
      </p:sp>
      <p:sp>
        <p:nvSpPr>
          <p:cNvPr id="10" name="Rectangle 9">
            <a:extLst>
              <a:ext uri="{FF2B5EF4-FFF2-40B4-BE49-F238E27FC236}">
                <a16:creationId xmlns:a16="http://schemas.microsoft.com/office/drawing/2014/main" id="{5497F316-D52C-4CC1-8CD4-30CED11F8FDC}"/>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won’t buy firearm companies.</a:t>
            </a:r>
          </a:p>
        </p:txBody>
      </p:sp>
      <p:sp>
        <p:nvSpPr>
          <p:cNvPr id="11" name="TextBox 10">
            <a:extLst>
              <a:ext uri="{FF2B5EF4-FFF2-40B4-BE49-F238E27FC236}">
                <a16:creationId xmlns:a16="http://schemas.microsoft.com/office/drawing/2014/main" id="{E9D746EA-954F-4485-85E0-7F378B6653F0}"/>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917883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6F5A41F1-923D-46DD-8086-AB2A7AB668D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dirty="0"/>
          </a:p>
        </p:txBody>
      </p:sp>
      <p:sp>
        <p:nvSpPr>
          <p:cNvPr id="10" name="Rectangle 9">
            <a:extLst>
              <a:ext uri="{FF2B5EF4-FFF2-40B4-BE49-F238E27FC236}">
                <a16:creationId xmlns:a16="http://schemas.microsoft.com/office/drawing/2014/main" id="{98583747-54E3-4BD6-BB69-2A7E75C70AC6}"/>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 our workshop we modeled the probability of risk using a decision tree and it looks like buying a consumer loan is a good investment.</a:t>
            </a:r>
          </a:p>
        </p:txBody>
      </p:sp>
      <p:sp>
        <p:nvSpPr>
          <p:cNvPr id="11" name="TextBox 10">
            <a:extLst>
              <a:ext uri="{FF2B5EF4-FFF2-40B4-BE49-F238E27FC236}">
                <a16:creationId xmlns:a16="http://schemas.microsoft.com/office/drawing/2014/main" id="{E4593873-6F4B-445D-BFB2-C90597F668F9}"/>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688656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AAC84B8C-03E3-425E-ADAA-FA2A285F45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dirty="0"/>
          </a:p>
        </p:txBody>
      </p:sp>
      <p:sp>
        <p:nvSpPr>
          <p:cNvPr id="10" name="Rectangle 9">
            <a:extLst>
              <a:ext uri="{FF2B5EF4-FFF2-40B4-BE49-F238E27FC236}">
                <a16:creationId xmlns:a16="http://schemas.microsoft.com/office/drawing/2014/main" id="{CE0F0885-6DD9-45C5-BA41-8FD0642DAC07}"/>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Google’s quarterly ad revenue is improving, so I am going to buy some shares.</a:t>
            </a:r>
          </a:p>
        </p:txBody>
      </p:sp>
      <p:sp>
        <p:nvSpPr>
          <p:cNvPr id="11" name="TextBox 10">
            <a:extLst>
              <a:ext uri="{FF2B5EF4-FFF2-40B4-BE49-F238E27FC236}">
                <a16:creationId xmlns:a16="http://schemas.microsoft.com/office/drawing/2014/main" id="{B4085DB9-0CFF-42B8-A1B0-32917D98AD6E}"/>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3553704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C23D0-68FF-C5F2-CAF6-325AA7FB5174}"/>
              </a:ext>
            </a:extLst>
          </p:cNvPr>
          <p:cNvSpPr>
            <a:spLocks noGrp="1"/>
          </p:cNvSpPr>
          <p:nvPr>
            <p:ph type="title"/>
          </p:nvPr>
        </p:nvSpPr>
        <p:spPr/>
        <p:txBody>
          <a:bodyPr>
            <a:normAutofit fontScale="90000"/>
          </a:bodyPr>
          <a:lstStyle/>
          <a:p>
            <a:r>
              <a:rPr lang="en-US" dirty="0"/>
              <a:t>Bonus!  </a:t>
            </a:r>
          </a:p>
        </p:txBody>
      </p:sp>
      <p:sp>
        <p:nvSpPr>
          <p:cNvPr id="3" name="Date Placeholder 2">
            <a:extLst>
              <a:ext uri="{FF2B5EF4-FFF2-40B4-BE49-F238E27FC236}">
                <a16:creationId xmlns:a16="http://schemas.microsoft.com/office/drawing/2014/main" id="{4E2B39ED-3E9C-5CFD-646A-2899001B5151}"/>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F9E75671-C2D9-96B9-4433-BA4D34544623}"/>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CFA3BC1-8033-CEB6-73AB-3256A1C0100A}"/>
              </a:ext>
            </a:extLst>
          </p:cNvPr>
          <p:cNvSpPr>
            <a:spLocks noGrp="1"/>
          </p:cNvSpPr>
          <p:nvPr>
            <p:ph type="sldNum" sz="quarter" idx="4"/>
          </p:nvPr>
        </p:nvSpPr>
        <p:spPr/>
        <p:txBody>
          <a:bodyPr/>
          <a:lstStyle/>
          <a:p>
            <a:fld id="{37290FF7-652B-4475-AEAB-8B1A5D23AE09}" type="slidenum">
              <a:rPr lang="en-US" smtClean="0"/>
              <a:t>17</a:t>
            </a:fld>
            <a:endParaRPr lang="en-US"/>
          </a:p>
        </p:txBody>
      </p:sp>
      <p:sp>
        <p:nvSpPr>
          <p:cNvPr id="6" name="Rectangle 5">
            <a:extLst>
              <a:ext uri="{FF2B5EF4-FFF2-40B4-BE49-F238E27FC236}">
                <a16:creationId xmlns:a16="http://schemas.microsoft.com/office/drawing/2014/main" id="{E9E60CC7-3A7D-CDA6-BFAA-B015D413DA6A}"/>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US Government has broadly applied tariffs to every country and even unpopulated islands.</a:t>
            </a:r>
          </a:p>
        </p:txBody>
      </p:sp>
      <p:sp>
        <p:nvSpPr>
          <p:cNvPr id="7" name="TextBox 6">
            <a:extLst>
              <a:ext uri="{FF2B5EF4-FFF2-40B4-BE49-F238E27FC236}">
                <a16:creationId xmlns:a16="http://schemas.microsoft.com/office/drawing/2014/main" id="{D06C1930-C5D5-2484-3B06-D23AB1CCB53B}"/>
              </a:ext>
            </a:extLst>
          </p:cNvPr>
          <p:cNvSpPr txBox="1"/>
          <p:nvPr/>
        </p:nvSpPr>
        <p:spPr>
          <a:xfrm>
            <a:off x="361507" y="2070638"/>
            <a:ext cx="11525693"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Do these tariffs change something you believe about the company’s business model?  Let’s look at history…</a:t>
            </a:r>
          </a:p>
          <a:p>
            <a:endParaRPr lang="en-US" b="1" dirty="0"/>
          </a:p>
          <a:p>
            <a:pPr marL="285750" indent="-285750">
              <a:buFont typeface="Arial" panose="020B0604020202020204" pitchFamily="34" charset="0"/>
              <a:buChar char="•"/>
            </a:pPr>
            <a:r>
              <a:rPr lang="en-US" b="1" dirty="0"/>
              <a:t>Fundamental Trading  </a:t>
            </a:r>
            <a:r>
              <a:rPr lang="en-US" dirty="0"/>
              <a:t>- Financial indicators for multi-nationals would be impacted.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the stock market is crashing, all indications are negative! Sell!!</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volatility &amp; volume are good for us.</a:t>
            </a:r>
          </a:p>
        </p:txBody>
      </p:sp>
    </p:spTree>
    <p:extLst>
      <p:ext uri="{BB962C8B-B14F-4D97-AF65-F5344CB8AC3E}">
        <p14:creationId xmlns:p14="http://schemas.microsoft.com/office/powerpoint/2010/main" val="3706024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6" name="Picture 5"/>
          <p:cNvPicPr>
            <a:picLocks noChangeAspect="1"/>
          </p:cNvPicPr>
          <p:nvPr/>
        </p:nvPicPr>
        <p:blipFill>
          <a:blip r:embed="rId2"/>
          <a:stretch>
            <a:fillRect/>
          </a:stretch>
        </p:blipFill>
        <p:spPr>
          <a:xfrm>
            <a:off x="3695699" y="1495426"/>
            <a:ext cx="5491162" cy="3047903"/>
          </a:xfrm>
          <a:prstGeom prst="rect">
            <a:avLst/>
          </a:prstGeom>
        </p:spPr>
      </p:pic>
      <p:sp>
        <p:nvSpPr>
          <p:cNvPr id="7" name="TextBox 6"/>
          <p:cNvSpPr txBox="1"/>
          <p:nvPr/>
        </p:nvSpPr>
        <p:spPr>
          <a:xfrm>
            <a:off x="5524500" y="4843463"/>
            <a:ext cx="673582" cy="369332"/>
          </a:xfrm>
          <a:prstGeom prst="rect">
            <a:avLst/>
          </a:prstGeom>
          <a:noFill/>
        </p:spPr>
        <p:txBody>
          <a:bodyPr wrap="none" rtlCol="0">
            <a:spAutoFit/>
          </a:bodyPr>
          <a:lstStyle/>
          <a:p>
            <a:r>
              <a:rPr lang="en-US" b="1" dirty="0"/>
              <a:t>TIME</a:t>
            </a:r>
          </a:p>
        </p:txBody>
      </p:sp>
      <p:cxnSp>
        <p:nvCxnSpPr>
          <p:cNvPr id="9" name="Straight Arrow Connector 8"/>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2084905" y="2767014"/>
            <a:ext cx="1828257" cy="369332"/>
          </a:xfrm>
          <a:prstGeom prst="rect">
            <a:avLst/>
          </a:prstGeom>
          <a:noFill/>
        </p:spPr>
        <p:txBody>
          <a:bodyPr wrap="none" rtlCol="0">
            <a:spAutoFit/>
          </a:bodyPr>
          <a:lstStyle/>
          <a:p>
            <a:r>
              <a:rPr lang="en-US" b="1" dirty="0"/>
              <a:t>PRICE or Volume</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18</a:t>
            </a:fld>
            <a:endParaRPr lang="en-US" dirty="0"/>
          </a:p>
        </p:txBody>
      </p:sp>
      <p:sp>
        <p:nvSpPr>
          <p:cNvPr id="15" name="Rectangle 14"/>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Stock price of US Steel</a:t>
            </a:r>
          </a:p>
        </p:txBody>
      </p:sp>
    </p:spTree>
    <p:extLst>
      <p:ext uri="{BB962C8B-B14F-4D97-AF65-F5344CB8AC3E}">
        <p14:creationId xmlns:p14="http://schemas.microsoft.com/office/powerpoint/2010/main" val="1337521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Not all times series can be forecasted</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extBox 6"/>
          <p:cNvSpPr txBox="1"/>
          <p:nvPr/>
        </p:nvSpPr>
        <p:spPr>
          <a:xfrm>
            <a:off x="5219701" y="4843463"/>
            <a:ext cx="673582" cy="369332"/>
          </a:xfrm>
          <a:prstGeom prst="rect">
            <a:avLst/>
          </a:prstGeom>
          <a:noFill/>
        </p:spPr>
        <p:txBody>
          <a:bodyPr wrap="none" rtlCol="0">
            <a:spAutoFit/>
          </a:bodyPr>
          <a:lstStyle/>
          <a:p>
            <a:r>
              <a:rPr lang="en-US" b="1" dirty="0"/>
              <a:t>TIME</a:t>
            </a:r>
          </a:p>
        </p:txBody>
      </p:sp>
      <p:sp>
        <p:nvSpPr>
          <p:cNvPr id="13" name="Rectangle 12"/>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This time series has a trend and seasonality so a traditional forecasting method like Holt Winters could be used.</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19</a:t>
            </a:fld>
            <a:endParaRPr lang="en-US" dirty="0"/>
          </a:p>
        </p:txBody>
      </p:sp>
      <p:sp>
        <p:nvSpPr>
          <p:cNvPr id="8" name="Rectangle 7"/>
          <p:cNvSpPr/>
          <p:nvPr/>
        </p:nvSpPr>
        <p:spPr>
          <a:xfrm>
            <a:off x="9564232" y="5123934"/>
            <a:ext cx="2489784" cy="230832"/>
          </a:xfrm>
          <a:prstGeom prst="rect">
            <a:avLst/>
          </a:prstGeom>
        </p:spPr>
        <p:txBody>
          <a:bodyPr wrap="none">
            <a:spAutoFit/>
          </a:bodyPr>
          <a:lstStyle/>
          <a:p>
            <a:r>
              <a:rPr lang="en-US" sz="900" dirty="0">
                <a:hlinkClick r:id="rId2"/>
              </a:rPr>
              <a:t>https://ycharts.com/companies/AMZN/revenues</a:t>
            </a:r>
            <a:endParaRPr lang="en-US" sz="900" dirty="0"/>
          </a:p>
        </p:txBody>
      </p:sp>
      <p:cxnSp>
        <p:nvCxnSpPr>
          <p:cNvPr id="15" name="Straight Arrow Connector 14"/>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2224754" y="2767014"/>
            <a:ext cx="1548565" cy="369332"/>
          </a:xfrm>
          <a:prstGeom prst="rect">
            <a:avLst/>
          </a:prstGeom>
          <a:noFill/>
        </p:spPr>
        <p:txBody>
          <a:bodyPr wrap="none" rtlCol="0">
            <a:spAutoFit/>
          </a:bodyPr>
          <a:lstStyle/>
          <a:p>
            <a:r>
              <a:rPr lang="en-US" b="1" dirty="0" err="1"/>
              <a:t>Qrtly</a:t>
            </a:r>
            <a:r>
              <a:rPr lang="en-US" b="1" dirty="0"/>
              <a:t> Revenue</a:t>
            </a:r>
          </a:p>
        </p:txBody>
      </p:sp>
      <p:pic>
        <p:nvPicPr>
          <p:cNvPr id="18" name="Picture 17"/>
          <p:cNvPicPr>
            <a:picLocks noChangeAspect="1"/>
          </p:cNvPicPr>
          <p:nvPr/>
        </p:nvPicPr>
        <p:blipFill>
          <a:blip r:embed="rId3"/>
          <a:stretch>
            <a:fillRect/>
          </a:stretch>
        </p:blipFill>
        <p:spPr>
          <a:xfrm>
            <a:off x="3463395" y="1491123"/>
            <a:ext cx="5866871" cy="3034310"/>
          </a:xfrm>
          <a:prstGeom prst="rect">
            <a:avLst/>
          </a:prstGeom>
        </p:spPr>
      </p:pic>
    </p:spTree>
    <p:extLst>
      <p:ext uri="{BB962C8B-B14F-4D97-AF65-F5344CB8AC3E}">
        <p14:creationId xmlns:p14="http://schemas.microsoft.com/office/powerpoint/2010/main" val="142064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Market?</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Rectangle 5"/>
          <p:cNvSpPr/>
          <p:nvPr/>
        </p:nvSpPr>
        <p:spPr>
          <a:xfrm>
            <a:off x="243840" y="5359587"/>
            <a:ext cx="11704320" cy="554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market is one of the many varieties of systems, institutions, procedures, social relations and infrastructures whereby parties engage in exchange. Traditional markets are often regulated, have defined trading norms/rules, and have been in existence for some time.   </a:t>
            </a:r>
          </a:p>
        </p:txBody>
      </p:sp>
      <p:sp>
        <p:nvSpPr>
          <p:cNvPr id="9" name="TextBox 8"/>
          <p:cNvSpPr txBox="1"/>
          <p:nvPr/>
        </p:nvSpPr>
        <p:spPr>
          <a:xfrm>
            <a:off x="777258" y="2046439"/>
            <a:ext cx="3794760" cy="2031325"/>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gold/silver </a:t>
            </a:r>
            <a:r>
              <a:rPr lang="en-US" dirty="0" err="1"/>
              <a:t>etc</a:t>
            </a:r>
            <a:endParaRPr lang="en-US" dirty="0"/>
          </a:p>
          <a:p>
            <a:pPr marL="285750" indent="-285750">
              <a:buFont typeface="Arial" panose="020B0604020202020204" pitchFamily="34" charset="0"/>
              <a:buChar char="•"/>
            </a:pPr>
            <a:r>
              <a:rPr lang="en-US" dirty="0"/>
              <a:t>Crop Futures – corn/soybean</a:t>
            </a:r>
          </a:p>
          <a:p>
            <a:pPr marL="285750" indent="-285750">
              <a:buFont typeface="Arial" panose="020B0604020202020204" pitchFamily="34" charset="0"/>
              <a:buChar char="•"/>
            </a:pPr>
            <a:r>
              <a:rPr lang="en-US" dirty="0"/>
              <a:t>Consumer Credit</a:t>
            </a:r>
          </a:p>
          <a:p>
            <a:pPr marL="285750" indent="-285750">
              <a:buFont typeface="Arial" panose="020B0604020202020204" pitchFamily="34" charset="0"/>
              <a:buChar char="•"/>
            </a:pPr>
            <a:r>
              <a:rPr lang="en-US" dirty="0"/>
              <a:t>…</a:t>
            </a:r>
          </a:p>
        </p:txBody>
      </p:sp>
      <p:sp>
        <p:nvSpPr>
          <p:cNvPr id="11" name="Rectangle 10"/>
          <p:cNvSpPr/>
          <p:nvPr/>
        </p:nvSpPr>
        <p:spPr>
          <a:xfrm>
            <a:off x="777258" y="1441452"/>
            <a:ext cx="3794760"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Markets</a:t>
            </a:r>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211" y="1302797"/>
            <a:ext cx="3796377" cy="379637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a16="http://schemas.microsoft.com/office/drawing/2014/main" id="{8124E0E3-C58D-4045-9312-D8855EBC837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a:t>
            </a:fld>
            <a:endParaRPr lang="en-US" dirty="0"/>
          </a:p>
        </p:txBody>
      </p:sp>
    </p:spTree>
    <p:extLst>
      <p:ext uri="{BB962C8B-B14F-4D97-AF65-F5344CB8AC3E}">
        <p14:creationId xmlns:p14="http://schemas.microsoft.com/office/powerpoint/2010/main" val="2985334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13" name="Rectangle 12"/>
          <p:cNvSpPr/>
          <p:nvPr/>
        </p:nvSpPr>
        <p:spPr>
          <a:xfrm>
            <a:off x="200247" y="5343540"/>
            <a:ext cx="11791506" cy="75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From a forecasting perspective stock prices are often considered a “random walk” meaning traditional econometric forecasting techniques do not apply.  And stock forecasts leading to actions can affect the market, making the next forecast harder. </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20</a:t>
            </a:fld>
            <a:endParaRPr lang="en-US" dirty="0"/>
          </a:p>
        </p:txBody>
      </p:sp>
      <p:pic>
        <p:nvPicPr>
          <p:cNvPr id="4" name="Picture 3"/>
          <p:cNvPicPr>
            <a:picLocks noChangeAspect="1"/>
          </p:cNvPicPr>
          <p:nvPr/>
        </p:nvPicPr>
        <p:blipFill>
          <a:blip r:embed="rId2"/>
          <a:stretch>
            <a:fillRect/>
          </a:stretch>
        </p:blipFill>
        <p:spPr>
          <a:xfrm>
            <a:off x="6138860" y="1948321"/>
            <a:ext cx="5866871" cy="3034310"/>
          </a:xfrm>
          <a:prstGeom prst="rect">
            <a:avLst/>
          </a:prstGeom>
        </p:spPr>
      </p:pic>
      <p:pic>
        <p:nvPicPr>
          <p:cNvPr id="15" name="Picture 14"/>
          <p:cNvPicPr>
            <a:picLocks noChangeAspect="1"/>
          </p:cNvPicPr>
          <p:nvPr/>
        </p:nvPicPr>
        <p:blipFill>
          <a:blip r:embed="rId3"/>
          <a:stretch>
            <a:fillRect/>
          </a:stretch>
        </p:blipFill>
        <p:spPr>
          <a:xfrm>
            <a:off x="207432" y="2121957"/>
            <a:ext cx="5207234" cy="2890307"/>
          </a:xfrm>
          <a:prstGeom prst="rect">
            <a:avLst/>
          </a:prstGeom>
        </p:spPr>
      </p:pic>
      <p:sp>
        <p:nvSpPr>
          <p:cNvPr id="6" name="Rectangle 5"/>
          <p:cNvSpPr/>
          <p:nvPr/>
        </p:nvSpPr>
        <p:spPr>
          <a:xfrm>
            <a:off x="169333" y="1303866"/>
            <a:ext cx="5080000"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Random Walk</a:t>
            </a:r>
          </a:p>
        </p:txBody>
      </p:sp>
      <p:sp>
        <p:nvSpPr>
          <p:cNvPr id="10" name="Rectangle 9"/>
          <p:cNvSpPr/>
          <p:nvPr/>
        </p:nvSpPr>
        <p:spPr>
          <a:xfrm>
            <a:off x="6197601" y="1303866"/>
            <a:ext cx="5774266"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Predictable Patterns (non-stock)</a:t>
            </a:r>
          </a:p>
        </p:txBody>
      </p:sp>
      <p:sp>
        <p:nvSpPr>
          <p:cNvPr id="7" name="TextBox 6"/>
          <p:cNvSpPr txBox="1"/>
          <p:nvPr/>
        </p:nvSpPr>
        <p:spPr>
          <a:xfrm>
            <a:off x="5486400" y="1439333"/>
            <a:ext cx="478272" cy="369332"/>
          </a:xfrm>
          <a:prstGeom prst="rect">
            <a:avLst/>
          </a:prstGeom>
          <a:noFill/>
        </p:spPr>
        <p:txBody>
          <a:bodyPr wrap="none" rtlCol="0">
            <a:spAutoFit/>
          </a:bodyPr>
          <a:lstStyle/>
          <a:p>
            <a:r>
              <a:rPr lang="en-US" dirty="0"/>
              <a:t>VS.</a:t>
            </a:r>
          </a:p>
        </p:txBody>
      </p:sp>
      <p:cxnSp>
        <p:nvCxnSpPr>
          <p:cNvPr id="9" name="Straight Connector 8"/>
          <p:cNvCxnSpPr/>
          <p:nvPr/>
        </p:nvCxnSpPr>
        <p:spPr>
          <a:xfrm>
            <a:off x="5725536" y="2116666"/>
            <a:ext cx="0" cy="29294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742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1385" y="365125"/>
            <a:ext cx="11823405" cy="495487"/>
          </a:xfrm>
        </p:spPr>
        <p:txBody>
          <a:bodyPr>
            <a:noAutofit/>
          </a:bodyPr>
          <a:lstStyle/>
          <a:p>
            <a:r>
              <a:rPr lang="en-US" sz="2800" dirty="0"/>
              <a:t>Why can’t you “forecast” the time series?</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6" name="Picture 5"/>
          <p:cNvPicPr>
            <a:picLocks noChangeAspect="1"/>
          </p:cNvPicPr>
          <p:nvPr/>
        </p:nvPicPr>
        <p:blipFill rotWithShape="1">
          <a:blip r:embed="rId2"/>
          <a:srcRect t="14112"/>
          <a:stretch/>
        </p:blipFill>
        <p:spPr>
          <a:xfrm>
            <a:off x="1871663" y="1557337"/>
            <a:ext cx="3762375" cy="4376736"/>
          </a:xfrm>
          <a:prstGeom prst="rect">
            <a:avLst/>
          </a:prstGeom>
        </p:spPr>
      </p:pic>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24025" y="1085850"/>
            <a:ext cx="1213794" cy="369332"/>
          </a:xfrm>
          <a:prstGeom prst="rect">
            <a:avLst/>
          </a:prstGeom>
          <a:noFill/>
        </p:spPr>
        <p:txBody>
          <a:bodyPr wrap="none" rtlCol="0">
            <a:spAutoFit/>
          </a:bodyPr>
          <a:lstStyle/>
          <a:p>
            <a:r>
              <a:rPr lang="en-US" dirty="0"/>
              <a:t>Daily Chart</a:t>
            </a:r>
          </a:p>
        </p:txBody>
      </p:sp>
      <p:sp>
        <p:nvSpPr>
          <p:cNvPr id="10" name="TextBox 9"/>
          <p:cNvSpPr txBox="1"/>
          <p:nvPr/>
        </p:nvSpPr>
        <p:spPr>
          <a:xfrm>
            <a:off x="7367588" y="2223486"/>
            <a:ext cx="4288290" cy="1200329"/>
          </a:xfrm>
          <a:prstGeom prst="rect">
            <a:avLst/>
          </a:prstGeom>
          <a:noFill/>
        </p:spPr>
        <p:txBody>
          <a:bodyPr wrap="none" rtlCol="0">
            <a:spAutoFit/>
          </a:bodyPr>
          <a:lstStyle/>
          <a:p>
            <a:r>
              <a:rPr lang="en-US" dirty="0"/>
              <a:t>Q1 Jan/Feb/Mar plus ~30 days for reporting</a:t>
            </a:r>
          </a:p>
          <a:p>
            <a:r>
              <a:rPr lang="en-US" dirty="0"/>
              <a:t>4/25/17 Close : $31</a:t>
            </a:r>
          </a:p>
          <a:p>
            <a:r>
              <a:rPr lang="en-US" dirty="0"/>
              <a:t>4/26/17 Close: $22</a:t>
            </a:r>
          </a:p>
          <a:p>
            <a:r>
              <a:rPr lang="en-US" dirty="0"/>
              <a:t>4/26/17 Volume spike</a:t>
            </a:r>
          </a:p>
        </p:txBody>
      </p:sp>
      <p:sp>
        <p:nvSpPr>
          <p:cNvPr id="11" name="Slide Number Placeholder 4">
            <a:extLst>
              <a:ext uri="{FF2B5EF4-FFF2-40B4-BE49-F238E27FC236}">
                <a16:creationId xmlns:a16="http://schemas.microsoft.com/office/drawing/2014/main" id="{3A1E9821-9B68-4D91-A74F-44C0D923569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21</a:t>
            </a:fld>
            <a:endParaRPr lang="en-US" dirty="0"/>
          </a:p>
        </p:txBody>
      </p:sp>
      <p:sp>
        <p:nvSpPr>
          <p:cNvPr id="8" name="Rectangle 7">
            <a:extLst>
              <a:ext uri="{FF2B5EF4-FFF2-40B4-BE49-F238E27FC236}">
                <a16:creationId xmlns:a16="http://schemas.microsoft.com/office/drawing/2014/main" id="{3CFB414F-1B68-46F3-AF87-CA898730A0B9}"/>
              </a:ext>
            </a:extLst>
          </p:cNvPr>
          <p:cNvSpPr/>
          <p:nvPr/>
        </p:nvSpPr>
        <p:spPr>
          <a:xfrm>
            <a:off x="7367587" y="1571627"/>
            <a:ext cx="4272869"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Tree>
    <p:extLst>
      <p:ext uri="{BB962C8B-B14F-4D97-AF65-F5344CB8AC3E}">
        <p14:creationId xmlns:p14="http://schemas.microsoft.com/office/powerpoint/2010/main" val="1500246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srcRect r="26199"/>
          <a:stretch/>
        </p:blipFill>
        <p:spPr>
          <a:xfrm>
            <a:off x="1895475" y="1447799"/>
            <a:ext cx="2857501"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4">
            <a:extLst>
              <a:ext uri="{FF2B5EF4-FFF2-40B4-BE49-F238E27FC236}">
                <a16:creationId xmlns:a16="http://schemas.microsoft.com/office/drawing/2014/main" id="{CC15F49C-C9A5-452A-B8F7-50DE96E5F0A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22</a:t>
            </a:fld>
            <a:endParaRPr lang="en-US" dirty="0"/>
          </a:p>
        </p:txBody>
      </p:sp>
      <p:sp>
        <p:nvSpPr>
          <p:cNvPr id="14" name="Rectangle 13">
            <a:extLst>
              <a:ext uri="{FF2B5EF4-FFF2-40B4-BE49-F238E27FC236}">
                <a16:creationId xmlns:a16="http://schemas.microsoft.com/office/drawing/2014/main" id="{AE49FB49-D0E2-43DA-B799-413CC0CA9AF3}"/>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5" name="TextBox 14">
            <a:extLst>
              <a:ext uri="{FF2B5EF4-FFF2-40B4-BE49-F238E27FC236}">
                <a16:creationId xmlns:a16="http://schemas.microsoft.com/office/drawing/2014/main" id="{891B7258-019C-4288-8C82-24724360AEF7}"/>
              </a:ext>
            </a:extLst>
          </p:cNvPr>
          <p:cNvSpPr txBox="1"/>
          <p:nvPr/>
        </p:nvSpPr>
        <p:spPr>
          <a:xfrm>
            <a:off x="7367588" y="2223486"/>
            <a:ext cx="2335896" cy="1754326"/>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endParaRPr lang="en-US" dirty="0"/>
          </a:p>
        </p:txBody>
      </p:sp>
      <p:sp>
        <p:nvSpPr>
          <p:cNvPr id="6" name="TextBox 5">
            <a:extLst>
              <a:ext uri="{FF2B5EF4-FFF2-40B4-BE49-F238E27FC236}">
                <a16:creationId xmlns:a16="http://schemas.microsoft.com/office/drawing/2014/main" id="{BC66E6B3-11D2-4696-9CBB-5257D011814B}"/>
              </a:ext>
            </a:extLst>
          </p:cNvPr>
          <p:cNvSpPr txBox="1"/>
          <p:nvPr/>
        </p:nvSpPr>
        <p:spPr>
          <a:xfrm>
            <a:off x="9668740" y="2454390"/>
            <a:ext cx="2144985" cy="1077218"/>
          </a:xfrm>
          <a:prstGeom prst="rect">
            <a:avLst/>
          </a:prstGeom>
          <a:noFill/>
        </p:spPr>
        <p:txBody>
          <a:bodyPr wrap="square" rtlCol="0">
            <a:spAutoFit/>
          </a:bodyPr>
          <a:lstStyle/>
          <a:p>
            <a:pPr algn="ctr"/>
            <a:r>
              <a:rPr lang="en-US" sz="1600" dirty="0"/>
              <a:t>Missed </a:t>
            </a:r>
            <a:r>
              <a:rPr lang="en-US" sz="1600" dirty="0" err="1"/>
              <a:t>Qrtly</a:t>
            </a:r>
            <a:r>
              <a:rPr lang="en-US" sz="1600" dirty="0"/>
              <a:t> Earnings &amp;</a:t>
            </a:r>
          </a:p>
          <a:p>
            <a:pPr algn="ctr"/>
            <a:r>
              <a:rPr lang="en-US" sz="1600" dirty="0"/>
              <a:t>Dumped chemicals into a waterway [</a:t>
            </a:r>
            <a:r>
              <a:rPr lang="en-US" sz="1600" dirty="0" err="1"/>
              <a:t>epa</a:t>
            </a:r>
            <a:r>
              <a:rPr lang="en-US" sz="1600" dirty="0"/>
              <a:t> fines]</a:t>
            </a:r>
          </a:p>
        </p:txBody>
      </p:sp>
      <p:sp>
        <p:nvSpPr>
          <p:cNvPr id="16" name="Right Brace 15">
            <a:extLst>
              <a:ext uri="{FF2B5EF4-FFF2-40B4-BE49-F238E27FC236}">
                <a16:creationId xmlns:a16="http://schemas.microsoft.com/office/drawing/2014/main" id="{A26852C9-E991-4B70-B2D5-463E00156CCA}"/>
              </a:ext>
            </a:extLst>
          </p:cNvPr>
          <p:cNvSpPr/>
          <p:nvPr/>
        </p:nvSpPr>
        <p:spPr>
          <a:xfrm>
            <a:off x="9477829" y="2249714"/>
            <a:ext cx="232227" cy="78168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91381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4">
            <a:extLst>
              <a:ext uri="{FF2B5EF4-FFF2-40B4-BE49-F238E27FC236}">
                <a16:creationId xmlns:a16="http://schemas.microsoft.com/office/drawing/2014/main" id="{B70547A6-F72A-49C2-BEB0-A2FEE3CB00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23</a:t>
            </a:fld>
            <a:endParaRPr lang="en-US" dirty="0"/>
          </a:p>
        </p:txBody>
      </p:sp>
      <p:sp>
        <p:nvSpPr>
          <p:cNvPr id="15" name="Rectangle 14">
            <a:extLst>
              <a:ext uri="{FF2B5EF4-FFF2-40B4-BE49-F238E27FC236}">
                <a16:creationId xmlns:a16="http://schemas.microsoft.com/office/drawing/2014/main" id="{DB5B56C9-80D6-463E-AB37-9547ACAAE2A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2E6286D5-4D23-44D0-9610-4CAFC919D173}"/>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r>
              <a:rPr lang="en-US" dirty="0"/>
              <a:t>4/16/18: ~$36</a:t>
            </a:r>
          </a:p>
          <a:p>
            <a:r>
              <a:rPr lang="en-US" dirty="0"/>
              <a:t>6/16/18: ~36</a:t>
            </a:r>
          </a:p>
          <a:p>
            <a:endParaRPr lang="en-US" dirty="0"/>
          </a:p>
        </p:txBody>
      </p:sp>
      <p:sp>
        <p:nvSpPr>
          <p:cNvPr id="17" name="TextBox 16">
            <a:extLst>
              <a:ext uri="{FF2B5EF4-FFF2-40B4-BE49-F238E27FC236}">
                <a16:creationId xmlns:a16="http://schemas.microsoft.com/office/drawing/2014/main" id="{BC17E368-3C18-4155-8953-DD4E2C49C416}"/>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1CDB0A43-486F-478F-9E9C-574EF3D2FC00}"/>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011C5343-6BA3-46AD-BCDC-7F34D9D10046}"/>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C0B5B21A-0194-4173-9AB4-0768698A9A18}"/>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48199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8" idx="0"/>
          </p:cNvCxnSpPr>
          <p:nvPr/>
        </p:nvCxnSpPr>
        <p:spPr>
          <a:xfrm>
            <a:off x="4738689" y="1743076"/>
            <a:ext cx="492919" cy="77152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781551" y="2514601"/>
            <a:ext cx="900113" cy="65722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8F15D968-9DDF-4436-BD67-07ABB0C6647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24</a:t>
            </a:fld>
            <a:endParaRPr lang="en-US" dirty="0"/>
          </a:p>
        </p:txBody>
      </p:sp>
      <p:sp>
        <p:nvSpPr>
          <p:cNvPr id="15" name="Rectangle 14">
            <a:extLst>
              <a:ext uri="{FF2B5EF4-FFF2-40B4-BE49-F238E27FC236}">
                <a16:creationId xmlns:a16="http://schemas.microsoft.com/office/drawing/2014/main" id="{918FFBCB-5D10-4AFA-B09B-CB6D15B0E3B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43388D34-33A0-4A3C-8A1B-26F43C3193AE}"/>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 $20</a:t>
            </a:r>
          </a:p>
          <a:p>
            <a:r>
              <a:rPr lang="en-US" dirty="0"/>
              <a:t>2/26/18:  ~ $45</a:t>
            </a:r>
          </a:p>
          <a:p>
            <a:r>
              <a:rPr lang="en-US" dirty="0"/>
              <a:t>4/16/18: ~ $36</a:t>
            </a:r>
          </a:p>
          <a:p>
            <a:r>
              <a:rPr lang="en-US" dirty="0"/>
              <a:t>6/16/18: ~ $36</a:t>
            </a:r>
          </a:p>
          <a:p>
            <a:endParaRPr lang="en-US" dirty="0"/>
          </a:p>
        </p:txBody>
      </p:sp>
      <p:sp>
        <p:nvSpPr>
          <p:cNvPr id="17" name="TextBox 16">
            <a:extLst>
              <a:ext uri="{FF2B5EF4-FFF2-40B4-BE49-F238E27FC236}">
                <a16:creationId xmlns:a16="http://schemas.microsoft.com/office/drawing/2014/main" id="{48D7AE39-050E-4CFC-82AF-5307B17B06D2}"/>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836074D2-0A52-45BA-8B52-79E255C98388}"/>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A095BC1A-7AAD-4469-B9A7-CBA376FF072E}"/>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061092E7-1950-46C7-B6D6-A34431E56CC2}"/>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87139231-CCAB-43EB-BF08-B6A78719CFB0}"/>
              </a:ext>
            </a:extLst>
          </p:cNvPr>
          <p:cNvSpPr txBox="1"/>
          <p:nvPr/>
        </p:nvSpPr>
        <p:spPr>
          <a:xfrm>
            <a:off x="9613162" y="3673122"/>
            <a:ext cx="2068195" cy="338554"/>
          </a:xfrm>
          <a:prstGeom prst="rect">
            <a:avLst/>
          </a:prstGeom>
          <a:noFill/>
        </p:spPr>
        <p:txBody>
          <a:bodyPr wrap="none" rtlCol="0">
            <a:spAutoFit/>
          </a:bodyPr>
          <a:lstStyle/>
          <a:p>
            <a:r>
              <a:rPr lang="en-US" sz="1600" dirty="0"/>
              <a:t>Retaliatory Auto tariffs</a:t>
            </a:r>
          </a:p>
        </p:txBody>
      </p:sp>
      <p:sp>
        <p:nvSpPr>
          <p:cNvPr id="23" name="Right Brace 22">
            <a:extLst>
              <a:ext uri="{FF2B5EF4-FFF2-40B4-BE49-F238E27FC236}">
                <a16:creationId xmlns:a16="http://schemas.microsoft.com/office/drawing/2014/main" id="{0AFE74E6-1126-4935-B9CD-BFA01DAD6D7F}"/>
              </a:ext>
            </a:extLst>
          </p:cNvPr>
          <p:cNvSpPr/>
          <p:nvPr/>
        </p:nvSpPr>
        <p:spPr>
          <a:xfrm>
            <a:off x="9544979" y="363737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6668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4026" y="365127"/>
            <a:ext cx="8943975" cy="591477"/>
          </a:xfrm>
        </p:spPr>
        <p:txBody>
          <a:bodyPr/>
          <a:lstStyle/>
          <a:p>
            <a:r>
              <a:rPr lang="en-US" sz="2800" dirty="0"/>
              <a:t>So forecasting (pattern recognition) methods won’t work.</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213600" y="2212041"/>
            <a:ext cx="410754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Missed quarterly earnings (self inflicted)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Steel Tariffs (political/macro)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Auto Tariffs (out of sector performance)</a:t>
            </a:r>
          </a:p>
        </p:txBody>
      </p:sp>
      <p:pic>
        <p:nvPicPr>
          <p:cNvPr id="9" name="Picture 8"/>
          <p:cNvPicPr>
            <a:picLocks noChangeAspect="1"/>
          </p:cNvPicPr>
          <p:nvPr/>
        </p:nvPicPr>
        <p:blipFill>
          <a:blip r:embed="rId2"/>
          <a:stretch>
            <a:fillRect/>
          </a:stretch>
        </p:blipFill>
        <p:spPr>
          <a:xfrm>
            <a:off x="1799783" y="1440571"/>
            <a:ext cx="3325110" cy="4087114"/>
          </a:xfrm>
          <a:prstGeom prst="rect">
            <a:avLst/>
          </a:prstGeom>
        </p:spPr>
      </p:pic>
      <p:sp>
        <p:nvSpPr>
          <p:cNvPr id="10" name="TextBox 9"/>
          <p:cNvSpPr txBox="1"/>
          <p:nvPr/>
        </p:nvSpPr>
        <p:spPr>
          <a:xfrm>
            <a:off x="1724026" y="1143927"/>
            <a:ext cx="1439368" cy="369332"/>
          </a:xfrm>
          <a:prstGeom prst="rect">
            <a:avLst/>
          </a:prstGeom>
          <a:noFill/>
        </p:spPr>
        <p:txBody>
          <a:bodyPr wrap="none" rtlCol="0">
            <a:spAutoFit/>
          </a:bodyPr>
          <a:lstStyle/>
          <a:p>
            <a:r>
              <a:rPr lang="en-US" dirty="0"/>
              <a:t>Weekly Chart</a:t>
            </a:r>
          </a:p>
        </p:txBody>
      </p:sp>
      <p:sp>
        <p:nvSpPr>
          <p:cNvPr id="11" name="Slide Number Placeholder 4">
            <a:extLst>
              <a:ext uri="{FF2B5EF4-FFF2-40B4-BE49-F238E27FC236}">
                <a16:creationId xmlns:a16="http://schemas.microsoft.com/office/drawing/2014/main" id="{7F2DD111-63BD-47A5-9EDC-6FFA30CC034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dirty="0"/>
          </a:p>
        </p:txBody>
      </p:sp>
      <p:sp>
        <p:nvSpPr>
          <p:cNvPr id="12" name="Rectangle 11">
            <a:extLst>
              <a:ext uri="{FF2B5EF4-FFF2-40B4-BE49-F238E27FC236}">
                <a16:creationId xmlns:a16="http://schemas.microsoft.com/office/drawing/2014/main" id="{AB3DF67F-A351-4252-B16E-EF1B20B918C0}"/>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3" name="Rectangle 12">
            <a:extLst>
              <a:ext uri="{FF2B5EF4-FFF2-40B4-BE49-F238E27FC236}">
                <a16:creationId xmlns:a16="http://schemas.microsoft.com/office/drawing/2014/main" id="{95711252-6145-42B0-939C-0B559D6E8626}"/>
              </a:ext>
            </a:extLst>
          </p:cNvPr>
          <p:cNvSpPr/>
          <p:nvPr/>
        </p:nvSpPr>
        <p:spPr>
          <a:xfrm>
            <a:off x="200247" y="5799695"/>
            <a:ext cx="11791506" cy="3010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External factors remove pattern recognition that econometric forecasts seek. </a:t>
            </a:r>
          </a:p>
        </p:txBody>
      </p:sp>
    </p:spTree>
    <p:extLst>
      <p:ext uri="{BB962C8B-B14F-4D97-AF65-F5344CB8AC3E}">
        <p14:creationId xmlns:p14="http://schemas.microsoft.com/office/powerpoint/2010/main" val="2693804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26</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belief investor would not have bought or sold. </a:t>
            </a:r>
          </a:p>
        </p:txBody>
      </p:sp>
    </p:spTree>
    <p:extLst>
      <p:ext uri="{BB962C8B-B14F-4D97-AF65-F5344CB8AC3E}">
        <p14:creationId xmlns:p14="http://schemas.microsoft.com/office/powerpoint/2010/main" val="3502149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27</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fundamental investor would have sold after the quarterly earnings report waiting for another financial indicator to buy again (next quarter).</a:t>
            </a:r>
          </a:p>
        </p:txBody>
      </p:sp>
    </p:spTree>
    <p:extLst>
      <p:ext uri="{BB962C8B-B14F-4D97-AF65-F5344CB8AC3E}">
        <p14:creationId xmlns:p14="http://schemas.microsoft.com/office/powerpoint/2010/main" val="4062820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28</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technical investor may have gotten out after the price drop but back in as positive moment based on steel tariffs occurred only to sell again after the momentum faded based on automotive tariffs</a:t>
            </a:r>
          </a:p>
        </p:txBody>
      </p:sp>
    </p:spTree>
    <p:extLst>
      <p:ext uri="{BB962C8B-B14F-4D97-AF65-F5344CB8AC3E}">
        <p14:creationId xmlns:p14="http://schemas.microsoft.com/office/powerpoint/2010/main" val="2269897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 HFT would have been in and out many times per second and minute making money no matter the direction, they work only with speed as an advantage. </a:t>
            </a:r>
          </a:p>
        </p:txBody>
      </p:sp>
      <p:sp>
        <p:nvSpPr>
          <p:cNvPr id="11" name="Footer Placeholder 5">
            <a:extLst>
              <a:ext uri="{FF2B5EF4-FFF2-40B4-BE49-F238E27FC236}">
                <a16:creationId xmlns:a16="http://schemas.microsoft.com/office/drawing/2014/main" id="{630D59AF-80A3-C249-890C-004ABC6CF9B1}"/>
              </a:ext>
            </a:extLst>
          </p:cNvPr>
          <p:cNvSpPr>
            <a:spLocks noGrp="1"/>
          </p:cNvSpPr>
          <p:nvPr>
            <p:ph type="ftr" sz="quarter" idx="11"/>
          </p:nvPr>
        </p:nvSpPr>
        <p:spPr>
          <a:xfrm>
            <a:off x="4038600" y="6356350"/>
            <a:ext cx="4114800" cy="365125"/>
          </a:xfrm>
        </p:spPr>
        <p:txBody>
          <a:bodyPr/>
          <a:lstStyle/>
          <a:p>
            <a:r>
              <a:rPr lang="en-US" dirty="0"/>
              <a:t>Kwartler </a:t>
            </a:r>
          </a:p>
        </p:txBody>
      </p:sp>
    </p:spTree>
    <p:extLst>
      <p:ext uri="{BB962C8B-B14F-4D97-AF65-F5344CB8AC3E}">
        <p14:creationId xmlns:p14="http://schemas.microsoft.com/office/powerpoint/2010/main" val="1182949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Rectangle 5"/>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Belief Based Investing</a:t>
            </a:r>
          </a:p>
        </p:txBody>
      </p:sp>
      <p:sp>
        <p:nvSpPr>
          <p:cNvPr id="9" name="TextBox 8"/>
          <p:cNvSpPr txBox="1"/>
          <p:nvPr/>
        </p:nvSpPr>
        <p:spPr>
          <a:xfrm>
            <a:off x="243840" y="1905001"/>
            <a:ext cx="11704320" cy="646331"/>
          </a:xfrm>
          <a:prstGeom prst="rect">
            <a:avLst/>
          </a:prstGeom>
          <a:noFill/>
        </p:spPr>
        <p:txBody>
          <a:bodyPr wrap="square" rtlCol="0">
            <a:spAutoFit/>
          </a:bodyPr>
          <a:lstStyle/>
          <a:p>
            <a:r>
              <a:rPr lang="en-US" dirty="0"/>
              <a:t>The value of a company is appealing regardless of market &amp; financial factors.  As a result, investor value perception changes trigger buy/sell action.</a:t>
            </a:r>
          </a:p>
        </p:txBody>
      </p:sp>
      <p:pic>
        <p:nvPicPr>
          <p:cNvPr id="3074" name="Picture 2"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4" y="3028267"/>
            <a:ext cx="4054406" cy="2705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610600" y="6094740"/>
            <a:ext cx="3501656" cy="261610"/>
          </a:xfrm>
          <a:prstGeom prst="rect">
            <a:avLst/>
          </a:prstGeom>
        </p:spPr>
        <p:txBody>
          <a:bodyPr wrap="square">
            <a:spAutoFit/>
          </a:bodyPr>
          <a:lstStyle/>
          <a:p>
            <a:r>
              <a:rPr lang="en-US" sz="1100" dirty="0">
                <a:hlinkClick r:id="rId4"/>
              </a:rPr>
              <a:t>https://www.steadygo.digital/blog/terrible-stock-photos/</a:t>
            </a:r>
            <a:endParaRPr lang="en-US" sz="1100" dirty="0"/>
          </a:p>
        </p:txBody>
      </p:sp>
      <p:sp>
        <p:nvSpPr>
          <p:cNvPr id="11" name="Oval Callout 10"/>
          <p:cNvSpPr/>
          <p:nvPr/>
        </p:nvSpPr>
        <p:spPr>
          <a:xfrm>
            <a:off x="6145619" y="2553536"/>
            <a:ext cx="4166633" cy="1409700"/>
          </a:xfrm>
          <a:prstGeom prst="wedgeEllipseCallout">
            <a:avLst>
              <a:gd name="adj1" fmla="val -113049"/>
              <a:gd name="adj2" fmla="val 7527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like Wonder bread, so I bought stock in Flower Foods (FLO) since they make it.</a:t>
            </a:r>
          </a:p>
        </p:txBody>
      </p:sp>
      <p:sp>
        <p:nvSpPr>
          <p:cNvPr id="12" name="Slide Number Placeholder 4">
            <a:extLst>
              <a:ext uri="{FF2B5EF4-FFF2-40B4-BE49-F238E27FC236}">
                <a16:creationId xmlns:a16="http://schemas.microsoft.com/office/drawing/2014/main" id="{C0A9752A-AC6D-4EFE-8D1C-275058B6C36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a:t>
            </a:fld>
            <a:endParaRPr lang="en-US" dirty="0"/>
          </a:p>
        </p:txBody>
      </p:sp>
    </p:spTree>
    <p:extLst>
      <p:ext uri="{BB962C8B-B14F-4D97-AF65-F5344CB8AC3E}">
        <p14:creationId xmlns:p14="http://schemas.microsoft.com/office/powerpoint/2010/main" val="2576916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B69D85C1-292C-4644-A557-BA0CA7070E0D}"/>
              </a:ext>
            </a:extLst>
          </p:cNvPr>
          <p:cNvPicPr>
            <a:picLocks noChangeAspect="1"/>
          </p:cNvPicPr>
          <p:nvPr/>
        </p:nvPicPr>
        <p:blipFill rotWithShape="1">
          <a:blip r:embed="rId2"/>
          <a:srcRect t="21920"/>
          <a:stretch/>
        </p:blipFill>
        <p:spPr>
          <a:xfrm>
            <a:off x="20" y="1128713"/>
            <a:ext cx="12191980" cy="3879226"/>
          </a:xfrm>
          <a:prstGeom prst="rect">
            <a:avLst/>
          </a:prstGeom>
        </p:spPr>
      </p:pic>
      <p:sp>
        <p:nvSpPr>
          <p:cNvPr id="2" name="Title 1">
            <a:extLst>
              <a:ext uri="{FF2B5EF4-FFF2-40B4-BE49-F238E27FC236}">
                <a16:creationId xmlns:a16="http://schemas.microsoft.com/office/drawing/2014/main" id="{851B8590-3807-AA48-B7F5-C70EA60BEA58}"/>
              </a:ext>
            </a:extLst>
          </p:cNvPr>
          <p:cNvSpPr>
            <a:spLocks noGrp="1"/>
          </p:cNvSpPr>
          <p:nvPr>
            <p:ph type="title"/>
          </p:nvPr>
        </p:nvSpPr>
        <p:spPr>
          <a:xfrm>
            <a:off x="804484" y="5566756"/>
            <a:ext cx="10592174" cy="656946"/>
          </a:xfrm>
        </p:spPr>
        <p:txBody>
          <a:bodyPr vert="horz" lIns="91440" tIns="45720" rIns="91440" bIns="45720" rtlCol="0" anchor="t">
            <a:noAutofit/>
          </a:bodyPr>
          <a:lstStyle/>
          <a:p>
            <a:r>
              <a:rPr lang="en-US" sz="2400" dirty="0">
                <a:solidFill>
                  <a:srgbClr val="000000"/>
                </a:solidFill>
              </a:rPr>
              <a:t>US Steel Update: Pandemic Fearful Economic Panic &amp; Uncertainty</a:t>
            </a:r>
          </a:p>
        </p:txBody>
      </p:sp>
      <p:sp>
        <p:nvSpPr>
          <p:cNvPr id="4" name="Footer Placeholder 3">
            <a:extLst>
              <a:ext uri="{FF2B5EF4-FFF2-40B4-BE49-F238E27FC236}">
                <a16:creationId xmlns:a16="http://schemas.microsoft.com/office/drawing/2014/main" id="{C46EC3A4-BD5C-3544-A8C3-32F4DC48BB77}"/>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defTabSz="914400">
              <a:spcAft>
                <a:spcPts val="600"/>
              </a:spcAft>
              <a:defRPr/>
            </a:pPr>
            <a:r>
              <a:rPr lang="en-US" sz="1000" kern="1200">
                <a:solidFill>
                  <a:srgbClr val="898989"/>
                </a:solidFill>
                <a:latin typeface="Calibri" panose="020F0502020204030204"/>
                <a:ea typeface="+mn-ea"/>
                <a:cs typeface="+mn-cs"/>
              </a:rPr>
              <a:t>Kwartler</a:t>
            </a:r>
          </a:p>
        </p:txBody>
      </p:sp>
      <p:sp>
        <p:nvSpPr>
          <p:cNvPr id="10" name="Rectangle 9">
            <a:extLst>
              <a:ext uri="{FF2B5EF4-FFF2-40B4-BE49-F238E27FC236}">
                <a16:creationId xmlns:a16="http://schemas.microsoft.com/office/drawing/2014/main" id="{151F1B89-FAA0-C24D-B1D7-0AB17D77742E}"/>
              </a:ext>
            </a:extLst>
          </p:cNvPr>
          <p:cNvSpPr/>
          <p:nvPr/>
        </p:nvSpPr>
        <p:spPr>
          <a:xfrm>
            <a:off x="10115551" y="3786188"/>
            <a:ext cx="342900" cy="50006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22C057-6739-CE4A-949B-9C25E9862636}"/>
              </a:ext>
            </a:extLst>
          </p:cNvPr>
          <p:cNvSpPr txBox="1"/>
          <p:nvPr/>
        </p:nvSpPr>
        <p:spPr>
          <a:xfrm>
            <a:off x="2957513" y="5800725"/>
            <a:ext cx="184731" cy="369332"/>
          </a:xfrm>
          <a:prstGeom prst="rect">
            <a:avLst/>
          </a:prstGeom>
          <a:noFill/>
        </p:spPr>
        <p:txBody>
          <a:bodyPr wrap="none" rtlCol="0">
            <a:spAutoFit/>
          </a:bodyPr>
          <a:lstStyle/>
          <a:p>
            <a:endParaRPr lang="en-US" dirty="0"/>
          </a:p>
        </p:txBody>
      </p:sp>
      <p:sp>
        <p:nvSpPr>
          <p:cNvPr id="12" name="Rectangle 11">
            <a:extLst>
              <a:ext uri="{FF2B5EF4-FFF2-40B4-BE49-F238E27FC236}">
                <a16:creationId xmlns:a16="http://schemas.microsoft.com/office/drawing/2014/main" id="{D94C6684-7B8B-634E-A64E-E13F2D60C482}"/>
              </a:ext>
            </a:extLst>
          </p:cNvPr>
          <p:cNvSpPr/>
          <p:nvPr/>
        </p:nvSpPr>
        <p:spPr>
          <a:xfrm>
            <a:off x="10753725" y="3786188"/>
            <a:ext cx="1119188" cy="38576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7C9C05-DDF8-B841-A91E-E58BB3C0F32C}"/>
              </a:ext>
            </a:extLst>
          </p:cNvPr>
          <p:cNvSpPr/>
          <p:nvPr/>
        </p:nvSpPr>
        <p:spPr>
          <a:xfrm>
            <a:off x="523874" y="1957811"/>
            <a:ext cx="4942103"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AC6F39B1-E483-2444-9802-B6F72F8F68B7}"/>
              </a:ext>
            </a:extLst>
          </p:cNvPr>
          <p:cNvSpPr txBox="1">
            <a:spLocks/>
          </p:cNvSpPr>
          <p:nvPr/>
        </p:nvSpPr>
        <p:spPr>
          <a:xfrm>
            <a:off x="297440" y="1050202"/>
            <a:ext cx="4645166"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Steel Tariff &amp; Trade War as discussed.</a:t>
            </a:r>
          </a:p>
        </p:txBody>
      </p:sp>
      <p:sp>
        <p:nvSpPr>
          <p:cNvPr id="14" name="Title 1">
            <a:extLst>
              <a:ext uri="{FF2B5EF4-FFF2-40B4-BE49-F238E27FC236}">
                <a16:creationId xmlns:a16="http://schemas.microsoft.com/office/drawing/2014/main" id="{8F7DDD74-3E6B-014B-A8D0-8121E2BD113F}"/>
              </a:ext>
            </a:extLst>
          </p:cNvPr>
          <p:cNvSpPr txBox="1">
            <a:spLocks/>
          </p:cNvSpPr>
          <p:nvPr/>
        </p:nvSpPr>
        <p:spPr>
          <a:xfrm>
            <a:off x="5465977" y="1081301"/>
            <a:ext cx="3668927"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US Steel Update: Declining Impact of Trade War &amp; Expected “Soft Landing” Recession</a:t>
            </a:r>
          </a:p>
        </p:txBody>
      </p:sp>
      <p:sp>
        <p:nvSpPr>
          <p:cNvPr id="15" name="Rectangle 14">
            <a:extLst>
              <a:ext uri="{FF2B5EF4-FFF2-40B4-BE49-F238E27FC236}">
                <a16:creationId xmlns:a16="http://schemas.microsoft.com/office/drawing/2014/main" id="{34D0A0AB-93CC-CD4A-8917-B8D2B8364ECA}"/>
              </a:ext>
            </a:extLst>
          </p:cNvPr>
          <p:cNvSpPr/>
          <p:nvPr/>
        </p:nvSpPr>
        <p:spPr>
          <a:xfrm>
            <a:off x="5597236" y="1957811"/>
            <a:ext cx="3311236"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0497BBC4-D1A4-D443-B428-84FB5027A34A}"/>
              </a:ext>
            </a:extLst>
          </p:cNvPr>
          <p:cNvSpPr txBox="1">
            <a:spLocks/>
          </p:cNvSpPr>
          <p:nvPr/>
        </p:nvSpPr>
        <p:spPr>
          <a:xfrm>
            <a:off x="9658275" y="1128713"/>
            <a:ext cx="2533706"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Pandemic Dip and Uncertainty</a:t>
            </a:r>
          </a:p>
        </p:txBody>
      </p:sp>
    </p:spTree>
    <p:extLst>
      <p:ext uri="{BB962C8B-B14F-4D97-AF65-F5344CB8AC3E}">
        <p14:creationId xmlns:p14="http://schemas.microsoft.com/office/powerpoint/2010/main" val="373708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p:bldP spid="15" grpId="0" animBg="1"/>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45668FE-74E0-9E48-96A4-CE4F0E5072CB}"/>
              </a:ext>
            </a:extLst>
          </p:cNvPr>
          <p:cNvPicPr>
            <a:picLocks noChangeAspect="1"/>
          </p:cNvPicPr>
          <p:nvPr/>
        </p:nvPicPr>
        <p:blipFill>
          <a:blip r:embed="rId2"/>
          <a:stretch>
            <a:fillRect/>
          </a:stretch>
        </p:blipFill>
        <p:spPr>
          <a:xfrm>
            <a:off x="-1" y="1144471"/>
            <a:ext cx="12179227" cy="4108217"/>
          </a:xfrm>
          <a:prstGeom prst="rect">
            <a:avLst/>
          </a:prstGeom>
        </p:spPr>
      </p:pic>
      <p:sp>
        <p:nvSpPr>
          <p:cNvPr id="4" name="Footer Placeholder 3">
            <a:extLst>
              <a:ext uri="{FF2B5EF4-FFF2-40B4-BE49-F238E27FC236}">
                <a16:creationId xmlns:a16="http://schemas.microsoft.com/office/drawing/2014/main" id="{C46EC3A4-BD5C-3544-A8C3-32F4DC48BB77}"/>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defTabSz="914400">
              <a:spcAft>
                <a:spcPts val="600"/>
              </a:spcAft>
              <a:defRPr/>
            </a:pPr>
            <a:r>
              <a:rPr lang="en-US" sz="1000" kern="1200">
                <a:solidFill>
                  <a:srgbClr val="898989"/>
                </a:solidFill>
                <a:latin typeface="Calibri" panose="020F0502020204030204"/>
                <a:ea typeface="+mn-ea"/>
                <a:cs typeface="+mn-cs"/>
              </a:rPr>
              <a:t>Kwartler</a:t>
            </a:r>
          </a:p>
        </p:txBody>
      </p:sp>
      <p:sp>
        <p:nvSpPr>
          <p:cNvPr id="7" name="TextBox 6">
            <a:extLst>
              <a:ext uri="{FF2B5EF4-FFF2-40B4-BE49-F238E27FC236}">
                <a16:creationId xmlns:a16="http://schemas.microsoft.com/office/drawing/2014/main" id="{A722C057-6739-CE4A-949B-9C25E9862636}"/>
              </a:ext>
            </a:extLst>
          </p:cNvPr>
          <p:cNvSpPr txBox="1"/>
          <p:nvPr/>
        </p:nvSpPr>
        <p:spPr>
          <a:xfrm>
            <a:off x="2957513" y="5800725"/>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9E76B05-6FD3-6C42-93F7-C5B5DF4B7014}"/>
              </a:ext>
            </a:extLst>
          </p:cNvPr>
          <p:cNvSpPr/>
          <p:nvPr/>
        </p:nvSpPr>
        <p:spPr>
          <a:xfrm flipH="1">
            <a:off x="10825929" y="1957811"/>
            <a:ext cx="1291001"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F7B1E4D7-A2CC-6943-9A4F-32966BD50EC8}"/>
              </a:ext>
            </a:extLst>
          </p:cNvPr>
          <p:cNvSpPr txBox="1">
            <a:spLocks/>
          </p:cNvSpPr>
          <p:nvPr/>
        </p:nvSpPr>
        <p:spPr>
          <a:xfrm>
            <a:off x="9809017" y="815358"/>
            <a:ext cx="2370209"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Looks like a positive momentum?  Improving US economy, infrastructure bill</a:t>
            </a:r>
          </a:p>
        </p:txBody>
      </p:sp>
      <p:sp>
        <p:nvSpPr>
          <p:cNvPr id="15" name="Title 14">
            <a:extLst>
              <a:ext uri="{FF2B5EF4-FFF2-40B4-BE49-F238E27FC236}">
                <a16:creationId xmlns:a16="http://schemas.microsoft.com/office/drawing/2014/main" id="{0614FDF8-6A2F-A848-AF45-1A1E88D45565}"/>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3274903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C8EF-A2EF-4945-B19D-63F24730A4FC}"/>
              </a:ext>
            </a:extLst>
          </p:cNvPr>
          <p:cNvSpPr>
            <a:spLocks noGrp="1"/>
          </p:cNvSpPr>
          <p:nvPr>
            <p:ph type="title"/>
          </p:nvPr>
        </p:nvSpPr>
        <p:spPr>
          <a:xfrm>
            <a:off x="217713" y="365125"/>
            <a:ext cx="11698515" cy="495487"/>
          </a:xfrm>
        </p:spPr>
        <p:txBody>
          <a:bodyPr>
            <a:normAutofit fontScale="90000"/>
          </a:bodyPr>
          <a:lstStyle/>
          <a:p>
            <a:r>
              <a:rPr lang="en-US" sz="2800" dirty="0"/>
              <a:t>What is an example of a stock that has been impacted by macroeconomic forces?</a:t>
            </a:r>
          </a:p>
        </p:txBody>
      </p:sp>
      <p:sp>
        <p:nvSpPr>
          <p:cNvPr id="3" name="Date Placeholder 2">
            <a:extLst>
              <a:ext uri="{FF2B5EF4-FFF2-40B4-BE49-F238E27FC236}">
                <a16:creationId xmlns:a16="http://schemas.microsoft.com/office/drawing/2014/main" id="{42DD0C97-FBDF-D24E-90EF-C28A0DF0548C}"/>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5" name="Slide Number Placeholder 4">
            <a:extLst>
              <a:ext uri="{FF2B5EF4-FFF2-40B4-BE49-F238E27FC236}">
                <a16:creationId xmlns:a16="http://schemas.microsoft.com/office/drawing/2014/main" id="{A0EC6AA5-6C30-0048-9ED5-FBB7B3199E57}"/>
              </a:ext>
            </a:extLst>
          </p:cNvPr>
          <p:cNvSpPr>
            <a:spLocks noGrp="1"/>
          </p:cNvSpPr>
          <p:nvPr>
            <p:ph type="sldNum" sz="quarter" idx="4"/>
          </p:nvPr>
        </p:nvSpPr>
        <p:spPr/>
        <p:txBody>
          <a:bodyPr/>
          <a:lstStyle/>
          <a:p>
            <a:fld id="{37290FF7-652B-4475-AEAB-8B1A5D23AE09}" type="slidenum">
              <a:rPr lang="en-US" smtClean="0"/>
              <a:t>32</a:t>
            </a:fld>
            <a:endParaRPr lang="en-US"/>
          </a:p>
        </p:txBody>
      </p:sp>
      <p:sp>
        <p:nvSpPr>
          <p:cNvPr id="7" name="Footer Placeholder 5">
            <a:extLst>
              <a:ext uri="{FF2B5EF4-FFF2-40B4-BE49-F238E27FC236}">
                <a16:creationId xmlns:a16="http://schemas.microsoft.com/office/drawing/2014/main" id="{B63CAD89-9197-9942-BCFB-18F4A982AB3B}"/>
              </a:ext>
            </a:extLst>
          </p:cNvPr>
          <p:cNvSpPr>
            <a:spLocks noGrp="1"/>
          </p:cNvSpPr>
          <p:nvPr>
            <p:ph type="ftr" sz="quarter" idx="11"/>
          </p:nvPr>
        </p:nvSpPr>
        <p:spPr>
          <a:xfrm>
            <a:off x="4038600" y="6356350"/>
            <a:ext cx="4114800" cy="365125"/>
          </a:xfrm>
        </p:spPr>
        <p:txBody>
          <a:bodyPr/>
          <a:lstStyle/>
          <a:p>
            <a:r>
              <a:rPr lang="en-US" dirty="0"/>
              <a:t>Kwartler </a:t>
            </a:r>
          </a:p>
        </p:txBody>
      </p:sp>
    </p:spTree>
    <p:extLst>
      <p:ext uri="{BB962C8B-B14F-4D97-AF65-F5344CB8AC3E}">
        <p14:creationId xmlns:p14="http://schemas.microsoft.com/office/powerpoint/2010/main" val="4128752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C8EF-A2EF-4945-B19D-63F24730A4FC}"/>
              </a:ext>
            </a:extLst>
          </p:cNvPr>
          <p:cNvSpPr>
            <a:spLocks noGrp="1"/>
          </p:cNvSpPr>
          <p:nvPr>
            <p:ph type="title"/>
          </p:nvPr>
        </p:nvSpPr>
        <p:spPr>
          <a:xfrm>
            <a:off x="217713" y="365125"/>
            <a:ext cx="11698515" cy="495487"/>
          </a:xfrm>
        </p:spPr>
        <p:txBody>
          <a:bodyPr>
            <a:normAutofit/>
          </a:bodyPr>
          <a:lstStyle/>
          <a:p>
            <a:r>
              <a:rPr lang="en-US" sz="2800" dirty="0"/>
              <a:t>What is an example of a stock that has been impacted by external forces?</a:t>
            </a:r>
          </a:p>
        </p:txBody>
      </p:sp>
      <p:sp>
        <p:nvSpPr>
          <p:cNvPr id="3" name="Date Placeholder 2">
            <a:extLst>
              <a:ext uri="{FF2B5EF4-FFF2-40B4-BE49-F238E27FC236}">
                <a16:creationId xmlns:a16="http://schemas.microsoft.com/office/drawing/2014/main" id="{42DD0C97-FBDF-D24E-90EF-C28A0DF0548C}"/>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5" name="Slide Number Placeholder 4">
            <a:extLst>
              <a:ext uri="{FF2B5EF4-FFF2-40B4-BE49-F238E27FC236}">
                <a16:creationId xmlns:a16="http://schemas.microsoft.com/office/drawing/2014/main" id="{A0EC6AA5-6C30-0048-9ED5-FBB7B3199E57}"/>
              </a:ext>
            </a:extLst>
          </p:cNvPr>
          <p:cNvSpPr>
            <a:spLocks noGrp="1"/>
          </p:cNvSpPr>
          <p:nvPr>
            <p:ph type="sldNum" sz="quarter" idx="4"/>
          </p:nvPr>
        </p:nvSpPr>
        <p:spPr/>
        <p:txBody>
          <a:bodyPr/>
          <a:lstStyle/>
          <a:p>
            <a:fld id="{37290FF7-652B-4475-AEAB-8B1A5D23AE09}" type="slidenum">
              <a:rPr lang="en-US" smtClean="0"/>
              <a:t>33</a:t>
            </a:fld>
            <a:endParaRPr lang="en-US"/>
          </a:p>
        </p:txBody>
      </p:sp>
      <p:sp>
        <p:nvSpPr>
          <p:cNvPr id="13" name="Footer Placeholder 5">
            <a:extLst>
              <a:ext uri="{FF2B5EF4-FFF2-40B4-BE49-F238E27FC236}">
                <a16:creationId xmlns:a16="http://schemas.microsoft.com/office/drawing/2014/main" id="{8ECA0CF3-8F19-6044-B47B-619A47DA55BF}"/>
              </a:ext>
            </a:extLst>
          </p:cNvPr>
          <p:cNvSpPr>
            <a:spLocks noGrp="1"/>
          </p:cNvSpPr>
          <p:nvPr>
            <p:ph type="ftr" sz="quarter" idx="11"/>
          </p:nvPr>
        </p:nvSpPr>
        <p:spPr>
          <a:xfrm>
            <a:off x="4038600" y="6356350"/>
            <a:ext cx="4114800" cy="365125"/>
          </a:xfrm>
        </p:spPr>
        <p:txBody>
          <a:bodyPr/>
          <a:lstStyle/>
          <a:p>
            <a:r>
              <a:rPr lang="en-US" dirty="0"/>
              <a:t>Kwartler </a:t>
            </a:r>
          </a:p>
        </p:txBody>
      </p:sp>
      <p:pic>
        <p:nvPicPr>
          <p:cNvPr id="6" name="Picture 5">
            <a:extLst>
              <a:ext uri="{FF2B5EF4-FFF2-40B4-BE49-F238E27FC236}">
                <a16:creationId xmlns:a16="http://schemas.microsoft.com/office/drawing/2014/main" id="{1B3C8A62-1BFA-A74F-8A82-6D30DD202F63}"/>
              </a:ext>
            </a:extLst>
          </p:cNvPr>
          <p:cNvPicPr>
            <a:picLocks noChangeAspect="1"/>
          </p:cNvPicPr>
          <p:nvPr/>
        </p:nvPicPr>
        <p:blipFill>
          <a:blip r:embed="rId2"/>
          <a:stretch>
            <a:fillRect/>
          </a:stretch>
        </p:blipFill>
        <p:spPr>
          <a:xfrm>
            <a:off x="313813" y="1099574"/>
            <a:ext cx="5231581" cy="3126566"/>
          </a:xfrm>
          <a:prstGeom prst="rect">
            <a:avLst/>
          </a:prstGeom>
          <a:ln>
            <a:solidFill>
              <a:schemeClr val="bg2">
                <a:lumMod val="50000"/>
              </a:schemeClr>
            </a:solidFill>
          </a:ln>
        </p:spPr>
      </p:pic>
      <p:pic>
        <p:nvPicPr>
          <p:cNvPr id="8" name="Picture 7">
            <a:extLst>
              <a:ext uri="{FF2B5EF4-FFF2-40B4-BE49-F238E27FC236}">
                <a16:creationId xmlns:a16="http://schemas.microsoft.com/office/drawing/2014/main" id="{64527A7B-500A-F447-8111-AA820A95FB4B}"/>
              </a:ext>
            </a:extLst>
          </p:cNvPr>
          <p:cNvPicPr>
            <a:picLocks noChangeAspect="1"/>
          </p:cNvPicPr>
          <p:nvPr/>
        </p:nvPicPr>
        <p:blipFill>
          <a:blip r:embed="rId3"/>
          <a:stretch>
            <a:fillRect/>
          </a:stretch>
        </p:blipFill>
        <p:spPr>
          <a:xfrm>
            <a:off x="6200775" y="1120775"/>
            <a:ext cx="5548312" cy="3315855"/>
          </a:xfrm>
          <a:prstGeom prst="rect">
            <a:avLst/>
          </a:prstGeom>
          <a:ln>
            <a:solidFill>
              <a:schemeClr val="bg2">
                <a:lumMod val="50000"/>
              </a:schemeClr>
            </a:solidFill>
          </a:ln>
        </p:spPr>
      </p:pic>
      <p:pic>
        <p:nvPicPr>
          <p:cNvPr id="4" name="Picture 3">
            <a:extLst>
              <a:ext uri="{FF2B5EF4-FFF2-40B4-BE49-F238E27FC236}">
                <a16:creationId xmlns:a16="http://schemas.microsoft.com/office/drawing/2014/main" id="{3BB3CC7A-C44E-5A48-AFA5-04B558844C0C}"/>
              </a:ext>
            </a:extLst>
          </p:cNvPr>
          <p:cNvPicPr>
            <a:picLocks noChangeAspect="1"/>
          </p:cNvPicPr>
          <p:nvPr/>
        </p:nvPicPr>
        <p:blipFill>
          <a:blip r:embed="rId4"/>
          <a:stretch>
            <a:fillRect/>
          </a:stretch>
        </p:blipFill>
        <p:spPr>
          <a:xfrm>
            <a:off x="3472733" y="3809871"/>
            <a:ext cx="4523658" cy="2703488"/>
          </a:xfrm>
          <a:prstGeom prst="rect">
            <a:avLst/>
          </a:prstGeom>
          <a:ln>
            <a:solidFill>
              <a:schemeClr val="bg2">
                <a:lumMod val="50000"/>
              </a:schemeClr>
            </a:solidFill>
          </a:ln>
        </p:spPr>
      </p:pic>
    </p:spTree>
    <p:extLst>
      <p:ext uri="{BB962C8B-B14F-4D97-AF65-F5344CB8AC3E}">
        <p14:creationId xmlns:p14="http://schemas.microsoft.com/office/powerpoint/2010/main" val="3397313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78CE-AFEB-ED4E-A444-55E1D600562D}"/>
              </a:ext>
            </a:extLst>
          </p:cNvPr>
          <p:cNvSpPr>
            <a:spLocks noGrp="1"/>
          </p:cNvSpPr>
          <p:nvPr>
            <p:ph type="title"/>
          </p:nvPr>
        </p:nvSpPr>
        <p:spPr/>
        <p:txBody>
          <a:bodyPr>
            <a:normAutofit fontScale="90000"/>
          </a:bodyPr>
          <a:lstStyle/>
          <a:p>
            <a:endParaRPr lang="en-US"/>
          </a:p>
        </p:txBody>
      </p:sp>
      <p:sp>
        <p:nvSpPr>
          <p:cNvPr id="3" name="Date Placeholder 2">
            <a:extLst>
              <a:ext uri="{FF2B5EF4-FFF2-40B4-BE49-F238E27FC236}">
                <a16:creationId xmlns:a16="http://schemas.microsoft.com/office/drawing/2014/main" id="{21E12202-60E5-C24B-9031-C19379672170}"/>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8B52D04F-6454-8F41-9653-F98C4EBE2B12}"/>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99ABCDF5-9D08-9D4F-AD71-6062459D04B7}"/>
              </a:ext>
            </a:extLst>
          </p:cNvPr>
          <p:cNvSpPr>
            <a:spLocks noGrp="1"/>
          </p:cNvSpPr>
          <p:nvPr>
            <p:ph type="sldNum" sz="quarter" idx="4"/>
          </p:nvPr>
        </p:nvSpPr>
        <p:spPr/>
        <p:txBody>
          <a:bodyPr/>
          <a:lstStyle/>
          <a:p>
            <a:fld id="{37290FF7-652B-4475-AEAB-8B1A5D23AE09}" type="slidenum">
              <a:rPr lang="en-US" smtClean="0"/>
              <a:t>34</a:t>
            </a:fld>
            <a:endParaRPr lang="en-US"/>
          </a:p>
        </p:txBody>
      </p:sp>
      <p:pic>
        <p:nvPicPr>
          <p:cNvPr id="8" name="Picture 7">
            <a:extLst>
              <a:ext uri="{FF2B5EF4-FFF2-40B4-BE49-F238E27FC236}">
                <a16:creationId xmlns:a16="http://schemas.microsoft.com/office/drawing/2014/main" id="{0C09A925-B2E3-4741-9C3C-CC0EF39BA086}"/>
              </a:ext>
            </a:extLst>
          </p:cNvPr>
          <p:cNvPicPr>
            <a:picLocks noChangeAspect="1"/>
          </p:cNvPicPr>
          <p:nvPr/>
        </p:nvPicPr>
        <p:blipFill>
          <a:blip r:embed="rId2"/>
          <a:stretch>
            <a:fillRect/>
          </a:stretch>
        </p:blipFill>
        <p:spPr>
          <a:xfrm>
            <a:off x="272809" y="260205"/>
            <a:ext cx="5242467" cy="3394971"/>
          </a:xfrm>
          <a:prstGeom prst="rect">
            <a:avLst/>
          </a:prstGeom>
          <a:ln>
            <a:solidFill>
              <a:schemeClr val="tx1"/>
            </a:solidFill>
          </a:ln>
        </p:spPr>
      </p:pic>
      <p:pic>
        <p:nvPicPr>
          <p:cNvPr id="9" name="Picture 8">
            <a:extLst>
              <a:ext uri="{FF2B5EF4-FFF2-40B4-BE49-F238E27FC236}">
                <a16:creationId xmlns:a16="http://schemas.microsoft.com/office/drawing/2014/main" id="{744FD0D4-206F-1A45-95A1-3F7AF67CF3B4}"/>
              </a:ext>
            </a:extLst>
          </p:cNvPr>
          <p:cNvPicPr>
            <a:picLocks noChangeAspect="1"/>
          </p:cNvPicPr>
          <p:nvPr/>
        </p:nvPicPr>
        <p:blipFill>
          <a:blip r:embed="rId3"/>
          <a:stretch>
            <a:fillRect/>
          </a:stretch>
        </p:blipFill>
        <p:spPr>
          <a:xfrm>
            <a:off x="6096000" y="108747"/>
            <a:ext cx="5320633" cy="3445591"/>
          </a:xfrm>
          <a:prstGeom prst="rect">
            <a:avLst/>
          </a:prstGeom>
          <a:ln>
            <a:solidFill>
              <a:schemeClr val="tx1"/>
            </a:solidFill>
          </a:ln>
        </p:spPr>
      </p:pic>
      <p:pic>
        <p:nvPicPr>
          <p:cNvPr id="10" name="Picture 9">
            <a:extLst>
              <a:ext uri="{FF2B5EF4-FFF2-40B4-BE49-F238E27FC236}">
                <a16:creationId xmlns:a16="http://schemas.microsoft.com/office/drawing/2014/main" id="{B6DA692E-E678-2E44-BB7A-3D1BF86CD637}"/>
              </a:ext>
            </a:extLst>
          </p:cNvPr>
          <p:cNvPicPr>
            <a:picLocks noChangeAspect="1"/>
          </p:cNvPicPr>
          <p:nvPr/>
        </p:nvPicPr>
        <p:blipFill>
          <a:blip r:embed="rId4"/>
          <a:stretch>
            <a:fillRect/>
          </a:stretch>
        </p:blipFill>
        <p:spPr>
          <a:xfrm>
            <a:off x="623816" y="3760096"/>
            <a:ext cx="4540451" cy="2940352"/>
          </a:xfrm>
          <a:prstGeom prst="rect">
            <a:avLst/>
          </a:prstGeom>
          <a:ln>
            <a:solidFill>
              <a:schemeClr val="tx1"/>
            </a:solidFill>
          </a:ln>
        </p:spPr>
      </p:pic>
      <p:pic>
        <p:nvPicPr>
          <p:cNvPr id="6" name="Picture 5">
            <a:extLst>
              <a:ext uri="{FF2B5EF4-FFF2-40B4-BE49-F238E27FC236}">
                <a16:creationId xmlns:a16="http://schemas.microsoft.com/office/drawing/2014/main" id="{6081337D-2DA0-99BA-E1A2-52D0AFE8E0AE}"/>
              </a:ext>
            </a:extLst>
          </p:cNvPr>
          <p:cNvPicPr>
            <a:picLocks noChangeAspect="1"/>
          </p:cNvPicPr>
          <p:nvPr/>
        </p:nvPicPr>
        <p:blipFill>
          <a:blip r:embed="rId5"/>
          <a:stretch>
            <a:fillRect/>
          </a:stretch>
        </p:blipFill>
        <p:spPr>
          <a:xfrm>
            <a:off x="6698915" y="3719921"/>
            <a:ext cx="4114801" cy="2636429"/>
          </a:xfrm>
          <a:prstGeom prst="rect">
            <a:avLst/>
          </a:prstGeom>
          <a:ln>
            <a:solidFill>
              <a:schemeClr val="tx1"/>
            </a:solidFill>
          </a:ln>
        </p:spPr>
      </p:pic>
    </p:spTree>
    <p:extLst>
      <p:ext uri="{BB962C8B-B14F-4D97-AF65-F5344CB8AC3E}">
        <p14:creationId xmlns:p14="http://schemas.microsoft.com/office/powerpoint/2010/main" val="1451783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64140-E414-1D59-1774-6AC7F982CBDC}"/>
              </a:ext>
            </a:extLst>
          </p:cNvPr>
          <p:cNvSpPr>
            <a:spLocks noGrp="1"/>
          </p:cNvSpPr>
          <p:nvPr>
            <p:ph type="title"/>
          </p:nvPr>
        </p:nvSpPr>
        <p:spPr>
          <a:xfrm>
            <a:off x="210065" y="365125"/>
            <a:ext cx="11602994" cy="495487"/>
          </a:xfrm>
        </p:spPr>
        <p:txBody>
          <a:bodyPr>
            <a:normAutofit fontScale="90000"/>
          </a:bodyPr>
          <a:lstStyle/>
          <a:p>
            <a:r>
              <a:rPr lang="en-US" dirty="0"/>
              <a:t>And now recent tariffs have also impacted the market.</a:t>
            </a:r>
          </a:p>
        </p:txBody>
      </p:sp>
      <p:sp>
        <p:nvSpPr>
          <p:cNvPr id="3" name="Date Placeholder 2">
            <a:extLst>
              <a:ext uri="{FF2B5EF4-FFF2-40B4-BE49-F238E27FC236}">
                <a16:creationId xmlns:a16="http://schemas.microsoft.com/office/drawing/2014/main" id="{AA8A27A0-89A3-618B-7770-0642C1CC5A19}"/>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3DD19F95-AEDF-1587-22AF-D21F58D54F7C}"/>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944DB235-F884-3C52-D392-51FC0218AF31}"/>
              </a:ext>
            </a:extLst>
          </p:cNvPr>
          <p:cNvSpPr>
            <a:spLocks noGrp="1"/>
          </p:cNvSpPr>
          <p:nvPr>
            <p:ph type="sldNum" sz="quarter" idx="4"/>
          </p:nvPr>
        </p:nvSpPr>
        <p:spPr/>
        <p:txBody>
          <a:bodyPr/>
          <a:lstStyle/>
          <a:p>
            <a:fld id="{37290FF7-652B-4475-AEAB-8B1A5D23AE09}" type="slidenum">
              <a:rPr lang="en-US" smtClean="0"/>
              <a:t>35</a:t>
            </a:fld>
            <a:endParaRPr lang="en-US"/>
          </a:p>
        </p:txBody>
      </p:sp>
      <p:pic>
        <p:nvPicPr>
          <p:cNvPr id="6" name="Picture 5">
            <a:extLst>
              <a:ext uri="{FF2B5EF4-FFF2-40B4-BE49-F238E27FC236}">
                <a16:creationId xmlns:a16="http://schemas.microsoft.com/office/drawing/2014/main" id="{C3BA7B70-DC97-8F93-2048-37B2B0CA07D4}"/>
              </a:ext>
            </a:extLst>
          </p:cNvPr>
          <p:cNvPicPr>
            <a:picLocks noChangeAspect="1"/>
          </p:cNvPicPr>
          <p:nvPr/>
        </p:nvPicPr>
        <p:blipFill>
          <a:blip r:embed="rId2"/>
          <a:stretch>
            <a:fillRect/>
          </a:stretch>
        </p:blipFill>
        <p:spPr>
          <a:xfrm>
            <a:off x="177114" y="1310035"/>
            <a:ext cx="6013673" cy="4732815"/>
          </a:xfrm>
          <a:prstGeom prst="rect">
            <a:avLst/>
          </a:prstGeom>
        </p:spPr>
      </p:pic>
      <p:pic>
        <p:nvPicPr>
          <p:cNvPr id="7" name="Picture 6">
            <a:extLst>
              <a:ext uri="{FF2B5EF4-FFF2-40B4-BE49-F238E27FC236}">
                <a16:creationId xmlns:a16="http://schemas.microsoft.com/office/drawing/2014/main" id="{E022AFD4-39E8-BC30-0834-FE0C9001F588}"/>
              </a:ext>
            </a:extLst>
          </p:cNvPr>
          <p:cNvPicPr>
            <a:picLocks noChangeAspect="1"/>
          </p:cNvPicPr>
          <p:nvPr/>
        </p:nvPicPr>
        <p:blipFill>
          <a:blip r:embed="rId3"/>
          <a:stretch>
            <a:fillRect/>
          </a:stretch>
        </p:blipFill>
        <p:spPr>
          <a:xfrm>
            <a:off x="6096000" y="1310035"/>
            <a:ext cx="6013674" cy="4732816"/>
          </a:xfrm>
          <a:prstGeom prst="rect">
            <a:avLst/>
          </a:prstGeom>
        </p:spPr>
      </p:pic>
    </p:spTree>
    <p:extLst>
      <p:ext uri="{BB962C8B-B14F-4D97-AF65-F5344CB8AC3E}">
        <p14:creationId xmlns:p14="http://schemas.microsoft.com/office/powerpoint/2010/main" val="3076560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 has many API related libraries.</a:t>
            </a:r>
          </a:p>
        </p:txBody>
      </p:sp>
      <p:sp>
        <p:nvSpPr>
          <p:cNvPr id="3" name="Date Placeholder 2"/>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36</a:t>
            </a:fld>
            <a:endParaRPr lang="en-US"/>
          </a:p>
        </p:txBody>
      </p:sp>
      <p:pic>
        <p:nvPicPr>
          <p:cNvPr id="11" name="Picture 2" descr="Image result for what is an api"/>
          <p:cNvPicPr>
            <a:picLocks noChangeAspect="1" noChangeArrowheads="1"/>
          </p:cNvPicPr>
          <p:nvPr/>
        </p:nvPicPr>
        <p:blipFill rotWithShape="1">
          <a:blip r:embed="rId2">
            <a:extLst>
              <a:ext uri="{28A0092B-C50C-407E-A947-70E740481C1C}">
                <a14:useLocalDpi xmlns:a14="http://schemas.microsoft.com/office/drawing/2010/main" val="0"/>
              </a:ext>
            </a:extLst>
          </a:blip>
          <a:srcRect l="34296" r="34593"/>
          <a:stretch/>
        </p:blipFill>
        <p:spPr bwMode="auto">
          <a:xfrm>
            <a:off x="5198532" y="2912439"/>
            <a:ext cx="1778001"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569369" y="1945310"/>
            <a:ext cx="5053263" cy="646331"/>
          </a:xfrm>
          <a:prstGeom prst="rect">
            <a:avLst/>
          </a:prstGeom>
          <a:ln>
            <a:solidFill>
              <a:schemeClr val="accent6"/>
            </a:solidFill>
          </a:ln>
        </p:spPr>
        <p:txBody>
          <a:bodyPr wrap="square">
            <a:spAutoFit/>
          </a:bodyPr>
          <a:lstStyle/>
          <a:p>
            <a:pPr algn="ctr"/>
            <a:r>
              <a:rPr lang="en-US" dirty="0" err="1"/>
              <a:t>Quantmod</a:t>
            </a:r>
            <a:r>
              <a:rPr lang="en-US" dirty="0"/>
              <a:t> handles the request &amp; organizing data to a time series object.</a:t>
            </a:r>
          </a:p>
        </p:txBody>
      </p:sp>
      <p:sp>
        <p:nvSpPr>
          <p:cNvPr id="16" name="Rectangle 15">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Rather than code requests &amp; parse responses ourselves we use the </a:t>
            </a:r>
            <a:r>
              <a:rPr lang="en-US" sz="2000" dirty="0" err="1">
                <a:solidFill>
                  <a:schemeClr val="bg1"/>
                </a:solidFill>
              </a:rPr>
              <a:t>quantmod</a:t>
            </a:r>
            <a:r>
              <a:rPr lang="en-US" sz="2000" dirty="0">
                <a:solidFill>
                  <a:schemeClr val="bg1"/>
                </a:solidFill>
              </a:rPr>
              <a:t> package.</a:t>
            </a:r>
          </a:p>
        </p:txBody>
      </p:sp>
      <p:pic>
        <p:nvPicPr>
          <p:cNvPr id="1026" name="Picture 2" descr="Image result for 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9175" y="3500483"/>
            <a:ext cx="1063625" cy="8241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yahoo finance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0578" b="31733"/>
          <a:stretch/>
        </p:blipFill>
        <p:spPr bwMode="auto">
          <a:xfrm>
            <a:off x="7165975" y="3548497"/>
            <a:ext cx="1931959" cy="72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874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3C8ED64-C774-4AEA-B160-79E9FCCDE563}"/>
              </a:ext>
            </a:extLst>
          </p:cNvPr>
          <p:cNvSpPr/>
          <p:nvPr/>
        </p:nvSpPr>
        <p:spPr>
          <a:xfrm>
            <a:off x="293111"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 Day</a:t>
            </a:r>
          </a:p>
        </p:txBody>
      </p:sp>
      <p:sp>
        <p:nvSpPr>
          <p:cNvPr id="2" name="Title 1">
            <a:extLst>
              <a:ext uri="{FF2B5EF4-FFF2-40B4-BE49-F238E27FC236}">
                <a16:creationId xmlns:a16="http://schemas.microsoft.com/office/drawing/2014/main" id="{572B8767-3890-493B-9469-7265550E508F}"/>
              </a:ext>
            </a:extLst>
          </p:cNvPr>
          <p:cNvSpPr>
            <a:spLocks noGrp="1"/>
          </p:cNvSpPr>
          <p:nvPr>
            <p:ph type="title"/>
          </p:nvPr>
        </p:nvSpPr>
        <p:spPr/>
        <p:txBody>
          <a:bodyPr>
            <a:normAutofit fontScale="90000"/>
          </a:bodyPr>
          <a:lstStyle/>
          <a:p>
            <a:r>
              <a:rPr lang="en-US" dirty="0"/>
              <a:t>Interpreting a Candlestick Chart</a:t>
            </a:r>
          </a:p>
        </p:txBody>
      </p:sp>
      <p:sp>
        <p:nvSpPr>
          <p:cNvPr id="3" name="Date Placeholder 2">
            <a:extLst>
              <a:ext uri="{FF2B5EF4-FFF2-40B4-BE49-F238E27FC236}">
                <a16:creationId xmlns:a16="http://schemas.microsoft.com/office/drawing/2014/main" id="{F78C16CA-4FBD-4B7C-8DE2-22D685A5B817}"/>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52449ABF-2B64-4DFC-92BB-E7110FD93ABD}"/>
              </a:ext>
            </a:extLst>
          </p:cNvPr>
          <p:cNvSpPr>
            <a:spLocks noGrp="1"/>
          </p:cNvSpPr>
          <p:nvPr>
            <p:ph type="ftr" sz="quarter" idx="11"/>
          </p:nvPr>
        </p:nvSpPr>
        <p:spPr/>
        <p:txBody>
          <a:bodyPr/>
          <a:lstStyle/>
          <a:p>
            <a:r>
              <a:rPr lang="en-US" dirty="0"/>
              <a:t>Kwartler </a:t>
            </a:r>
          </a:p>
        </p:txBody>
      </p:sp>
      <p:pic>
        <p:nvPicPr>
          <p:cNvPr id="5" name="Picture 4">
            <a:extLst>
              <a:ext uri="{FF2B5EF4-FFF2-40B4-BE49-F238E27FC236}">
                <a16:creationId xmlns:a16="http://schemas.microsoft.com/office/drawing/2014/main" id="{17CA8BD1-8E4C-446B-94AF-2A1C7FF888CF}"/>
              </a:ext>
            </a:extLst>
          </p:cNvPr>
          <p:cNvPicPr>
            <a:picLocks noChangeAspect="1"/>
          </p:cNvPicPr>
          <p:nvPr/>
        </p:nvPicPr>
        <p:blipFill>
          <a:blip r:embed="rId2"/>
          <a:stretch>
            <a:fillRect/>
          </a:stretch>
        </p:blipFill>
        <p:spPr>
          <a:xfrm>
            <a:off x="3374162" y="2346783"/>
            <a:ext cx="5047318" cy="2653151"/>
          </a:xfrm>
          <a:prstGeom prst="rect">
            <a:avLst/>
          </a:prstGeom>
        </p:spPr>
      </p:pic>
      <p:grpSp>
        <p:nvGrpSpPr>
          <p:cNvPr id="24" name="Group 23">
            <a:extLst>
              <a:ext uri="{FF2B5EF4-FFF2-40B4-BE49-F238E27FC236}">
                <a16:creationId xmlns:a16="http://schemas.microsoft.com/office/drawing/2014/main" id="{DE84F4FA-CFAE-4378-B136-FAE63E723072}"/>
              </a:ext>
            </a:extLst>
          </p:cNvPr>
          <p:cNvGrpSpPr/>
          <p:nvPr/>
        </p:nvGrpSpPr>
        <p:grpSpPr>
          <a:xfrm>
            <a:off x="9188846" y="2162117"/>
            <a:ext cx="2237114" cy="3408501"/>
            <a:chOff x="9384272" y="2162117"/>
            <a:chExt cx="2237114" cy="3408501"/>
          </a:xfrm>
        </p:grpSpPr>
        <p:cxnSp>
          <p:nvCxnSpPr>
            <p:cNvPr id="14" name="Straight Connector 13">
              <a:extLst>
                <a:ext uri="{FF2B5EF4-FFF2-40B4-BE49-F238E27FC236}">
                  <a16:creationId xmlns:a16="http://schemas.microsoft.com/office/drawing/2014/main" id="{084BD5AA-D717-4487-AB2E-92302E6A5357}"/>
                </a:ext>
              </a:extLst>
            </p:cNvPr>
            <p:cNvCxnSpPr/>
            <p:nvPr/>
          </p:nvCxnSpPr>
          <p:spPr>
            <a:xfrm>
              <a:off x="9747343"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C79EA74-5C9A-4A39-8A3F-78D6F57FEAA9}"/>
                </a:ext>
              </a:extLst>
            </p:cNvPr>
            <p:cNvSpPr/>
            <p:nvPr/>
          </p:nvSpPr>
          <p:spPr>
            <a:xfrm>
              <a:off x="9384272" y="2780731"/>
              <a:ext cx="739588" cy="1990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45AE76F-3FA3-446C-A961-1A70E958DA97}"/>
                </a:ext>
              </a:extLst>
            </p:cNvPr>
            <p:cNvSpPr txBox="1"/>
            <p:nvPr/>
          </p:nvSpPr>
          <p:spPr>
            <a:xfrm>
              <a:off x="10123860" y="2596065"/>
              <a:ext cx="1374094" cy="369332"/>
            </a:xfrm>
            <a:prstGeom prst="rect">
              <a:avLst/>
            </a:prstGeom>
            <a:noFill/>
          </p:spPr>
          <p:txBody>
            <a:bodyPr wrap="none" rtlCol="0">
              <a:spAutoFit/>
            </a:bodyPr>
            <a:lstStyle/>
            <a:p>
              <a:r>
                <a:rPr lang="en-US" dirty="0"/>
                <a:t>Closing Price</a:t>
              </a:r>
            </a:p>
          </p:txBody>
        </p:sp>
        <p:sp>
          <p:nvSpPr>
            <p:cNvPr id="16" name="TextBox 15">
              <a:extLst>
                <a:ext uri="{FF2B5EF4-FFF2-40B4-BE49-F238E27FC236}">
                  <a16:creationId xmlns:a16="http://schemas.microsoft.com/office/drawing/2014/main" id="{47F636A7-C016-4BA5-B2BA-0565037879EF}"/>
                </a:ext>
              </a:extLst>
            </p:cNvPr>
            <p:cNvSpPr txBox="1"/>
            <p:nvPr/>
          </p:nvSpPr>
          <p:spPr>
            <a:xfrm>
              <a:off x="9742185" y="2162117"/>
              <a:ext cx="1130438" cy="369332"/>
            </a:xfrm>
            <a:prstGeom prst="rect">
              <a:avLst/>
            </a:prstGeom>
            <a:noFill/>
          </p:spPr>
          <p:txBody>
            <a:bodyPr wrap="none" rtlCol="0">
              <a:spAutoFit/>
            </a:bodyPr>
            <a:lstStyle/>
            <a:p>
              <a:r>
                <a:rPr lang="en-US" dirty="0"/>
                <a:t>High Price</a:t>
              </a:r>
            </a:p>
          </p:txBody>
        </p:sp>
        <p:sp>
          <p:nvSpPr>
            <p:cNvPr id="17" name="TextBox 16">
              <a:extLst>
                <a:ext uri="{FF2B5EF4-FFF2-40B4-BE49-F238E27FC236}">
                  <a16:creationId xmlns:a16="http://schemas.microsoft.com/office/drawing/2014/main" id="{DA8E9353-CECC-4901-9E8C-51790CBAC403}"/>
                </a:ext>
              </a:extLst>
            </p:cNvPr>
            <p:cNvSpPr txBox="1"/>
            <p:nvPr/>
          </p:nvSpPr>
          <p:spPr>
            <a:xfrm>
              <a:off x="10123860" y="4417679"/>
              <a:ext cx="1497526" cy="369332"/>
            </a:xfrm>
            <a:prstGeom prst="rect">
              <a:avLst/>
            </a:prstGeom>
            <a:noFill/>
          </p:spPr>
          <p:txBody>
            <a:bodyPr wrap="none" rtlCol="0">
              <a:spAutoFit/>
            </a:bodyPr>
            <a:lstStyle/>
            <a:p>
              <a:r>
                <a:rPr lang="en-US" dirty="0"/>
                <a:t>Opening Price</a:t>
              </a:r>
            </a:p>
          </p:txBody>
        </p:sp>
        <p:sp>
          <p:nvSpPr>
            <p:cNvPr id="18" name="TextBox 17">
              <a:extLst>
                <a:ext uri="{FF2B5EF4-FFF2-40B4-BE49-F238E27FC236}">
                  <a16:creationId xmlns:a16="http://schemas.microsoft.com/office/drawing/2014/main" id="{4ACA545B-A6BD-448B-BB74-E2107F9BE1E1}"/>
                </a:ext>
              </a:extLst>
            </p:cNvPr>
            <p:cNvSpPr txBox="1"/>
            <p:nvPr/>
          </p:nvSpPr>
          <p:spPr>
            <a:xfrm>
              <a:off x="9753387" y="5201286"/>
              <a:ext cx="1086259" cy="369332"/>
            </a:xfrm>
            <a:prstGeom prst="rect">
              <a:avLst/>
            </a:prstGeom>
            <a:noFill/>
          </p:spPr>
          <p:txBody>
            <a:bodyPr wrap="none" rtlCol="0">
              <a:spAutoFit/>
            </a:bodyPr>
            <a:lstStyle/>
            <a:p>
              <a:r>
                <a:rPr lang="en-US" dirty="0"/>
                <a:t>Low Price</a:t>
              </a:r>
            </a:p>
          </p:txBody>
        </p:sp>
      </p:grpSp>
      <p:grpSp>
        <p:nvGrpSpPr>
          <p:cNvPr id="23" name="Group 22">
            <a:extLst>
              <a:ext uri="{FF2B5EF4-FFF2-40B4-BE49-F238E27FC236}">
                <a16:creationId xmlns:a16="http://schemas.microsoft.com/office/drawing/2014/main" id="{6F60816C-DD2C-49EA-A53E-1499FA1E4841}"/>
              </a:ext>
            </a:extLst>
          </p:cNvPr>
          <p:cNvGrpSpPr/>
          <p:nvPr/>
        </p:nvGrpSpPr>
        <p:grpSpPr>
          <a:xfrm>
            <a:off x="631214" y="2162117"/>
            <a:ext cx="2237114" cy="3408501"/>
            <a:chOff x="5925146" y="2162117"/>
            <a:chExt cx="2237114" cy="3408501"/>
          </a:xfrm>
        </p:grpSpPr>
        <p:cxnSp>
          <p:nvCxnSpPr>
            <p:cNvPr id="8" name="Straight Connector 7">
              <a:extLst>
                <a:ext uri="{FF2B5EF4-FFF2-40B4-BE49-F238E27FC236}">
                  <a16:creationId xmlns:a16="http://schemas.microsoft.com/office/drawing/2014/main" id="{709C56B9-F0D8-40BC-9FB3-CA06E6C76D2E}"/>
                </a:ext>
              </a:extLst>
            </p:cNvPr>
            <p:cNvCxnSpPr/>
            <p:nvPr/>
          </p:nvCxnSpPr>
          <p:spPr>
            <a:xfrm>
              <a:off x="6288217"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72E685-38CA-4441-8516-54BA8F03CA4E}"/>
                </a:ext>
              </a:extLst>
            </p:cNvPr>
            <p:cNvSpPr txBox="1"/>
            <p:nvPr/>
          </p:nvSpPr>
          <p:spPr>
            <a:xfrm>
              <a:off x="6664734" y="2596065"/>
              <a:ext cx="1497526" cy="369332"/>
            </a:xfrm>
            <a:prstGeom prst="rect">
              <a:avLst/>
            </a:prstGeom>
            <a:noFill/>
          </p:spPr>
          <p:txBody>
            <a:bodyPr wrap="none" rtlCol="0">
              <a:spAutoFit/>
            </a:bodyPr>
            <a:lstStyle/>
            <a:p>
              <a:r>
                <a:rPr lang="en-US" dirty="0"/>
                <a:t>Opening Price</a:t>
              </a:r>
            </a:p>
          </p:txBody>
        </p:sp>
        <p:sp>
          <p:nvSpPr>
            <p:cNvPr id="10" name="TextBox 9">
              <a:extLst>
                <a:ext uri="{FF2B5EF4-FFF2-40B4-BE49-F238E27FC236}">
                  <a16:creationId xmlns:a16="http://schemas.microsoft.com/office/drawing/2014/main" id="{2A4EF473-1837-4FF7-A911-74FCAA018467}"/>
                </a:ext>
              </a:extLst>
            </p:cNvPr>
            <p:cNvSpPr txBox="1"/>
            <p:nvPr/>
          </p:nvSpPr>
          <p:spPr>
            <a:xfrm>
              <a:off x="6283059" y="2162117"/>
              <a:ext cx="1130438" cy="369332"/>
            </a:xfrm>
            <a:prstGeom prst="rect">
              <a:avLst/>
            </a:prstGeom>
            <a:noFill/>
          </p:spPr>
          <p:txBody>
            <a:bodyPr wrap="none" rtlCol="0">
              <a:spAutoFit/>
            </a:bodyPr>
            <a:lstStyle/>
            <a:p>
              <a:r>
                <a:rPr lang="en-US" dirty="0"/>
                <a:t>High Price</a:t>
              </a:r>
            </a:p>
          </p:txBody>
        </p:sp>
        <p:sp>
          <p:nvSpPr>
            <p:cNvPr id="11" name="TextBox 10">
              <a:extLst>
                <a:ext uri="{FF2B5EF4-FFF2-40B4-BE49-F238E27FC236}">
                  <a16:creationId xmlns:a16="http://schemas.microsoft.com/office/drawing/2014/main" id="{A2A792E1-B5E2-4DF6-A4C8-F80D2DE00B23}"/>
                </a:ext>
              </a:extLst>
            </p:cNvPr>
            <p:cNvSpPr txBox="1"/>
            <p:nvPr/>
          </p:nvSpPr>
          <p:spPr>
            <a:xfrm>
              <a:off x="6664734" y="4417679"/>
              <a:ext cx="1374094" cy="369332"/>
            </a:xfrm>
            <a:prstGeom prst="rect">
              <a:avLst/>
            </a:prstGeom>
            <a:noFill/>
          </p:spPr>
          <p:txBody>
            <a:bodyPr wrap="none" rtlCol="0">
              <a:spAutoFit/>
            </a:bodyPr>
            <a:lstStyle/>
            <a:p>
              <a:r>
                <a:rPr lang="en-US" dirty="0"/>
                <a:t>Closing Price</a:t>
              </a:r>
            </a:p>
          </p:txBody>
        </p:sp>
        <p:sp>
          <p:nvSpPr>
            <p:cNvPr id="12" name="TextBox 11">
              <a:extLst>
                <a:ext uri="{FF2B5EF4-FFF2-40B4-BE49-F238E27FC236}">
                  <a16:creationId xmlns:a16="http://schemas.microsoft.com/office/drawing/2014/main" id="{730C793D-72F3-424C-9510-FF06526A3DF0}"/>
                </a:ext>
              </a:extLst>
            </p:cNvPr>
            <p:cNvSpPr txBox="1"/>
            <p:nvPr/>
          </p:nvSpPr>
          <p:spPr>
            <a:xfrm>
              <a:off x="6283059" y="5201286"/>
              <a:ext cx="1086259" cy="369332"/>
            </a:xfrm>
            <a:prstGeom prst="rect">
              <a:avLst/>
            </a:prstGeom>
            <a:noFill/>
          </p:spPr>
          <p:txBody>
            <a:bodyPr wrap="none" rtlCol="0">
              <a:spAutoFit/>
            </a:bodyPr>
            <a:lstStyle/>
            <a:p>
              <a:r>
                <a:rPr lang="en-US" dirty="0"/>
                <a:t>Low Price</a:t>
              </a:r>
            </a:p>
          </p:txBody>
        </p:sp>
        <p:sp>
          <p:nvSpPr>
            <p:cNvPr id="6" name="Rectangle 5">
              <a:extLst>
                <a:ext uri="{FF2B5EF4-FFF2-40B4-BE49-F238E27FC236}">
                  <a16:creationId xmlns:a16="http://schemas.microsoft.com/office/drawing/2014/main" id="{60276B6E-BD7E-4F37-B42D-F595896C1EB1}"/>
                </a:ext>
              </a:extLst>
            </p:cNvPr>
            <p:cNvSpPr/>
            <p:nvPr/>
          </p:nvSpPr>
          <p:spPr>
            <a:xfrm>
              <a:off x="5925146" y="2780731"/>
              <a:ext cx="739588" cy="19901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53655B8B-A366-4B9A-A478-CD0771D2F029}"/>
              </a:ext>
            </a:extLst>
          </p:cNvPr>
          <p:cNvSpPr/>
          <p:nvPr/>
        </p:nvSpPr>
        <p:spPr>
          <a:xfrm>
            <a:off x="8850743"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 Day</a:t>
            </a:r>
          </a:p>
        </p:txBody>
      </p:sp>
    </p:spTree>
    <p:extLst>
      <p:ext uri="{BB962C8B-B14F-4D97-AF65-F5344CB8AC3E}">
        <p14:creationId xmlns:p14="http://schemas.microsoft.com/office/powerpoint/2010/main" val="3795771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Let’s Practice! Open A_TTR.R</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838200" y="1577155"/>
            <a:ext cx="3454472"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Plot the time series dynamically</a:t>
            </a:r>
          </a:p>
        </p:txBody>
      </p:sp>
      <p:sp>
        <p:nvSpPr>
          <p:cNvPr id="7" name="Slide Number Placeholder 4">
            <a:extLst>
              <a:ext uri="{FF2B5EF4-FFF2-40B4-BE49-F238E27FC236}">
                <a16:creationId xmlns:a16="http://schemas.microsoft.com/office/drawing/2014/main" id="{0C2FD9D0-7CE6-46D3-9007-B1BFEE40BF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38</a:t>
            </a:fld>
            <a:endParaRPr lang="en-US" dirty="0"/>
          </a:p>
        </p:txBody>
      </p:sp>
      <p:pic>
        <p:nvPicPr>
          <p:cNvPr id="1026" name="Picture 2" descr="Image result for stock trading meme">
            <a:extLst>
              <a:ext uri="{FF2B5EF4-FFF2-40B4-BE49-F238E27FC236}">
                <a16:creationId xmlns:a16="http://schemas.microsoft.com/office/drawing/2014/main" id="{6A5FE4A4-0592-4111-A4D8-42CE9FD4A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577154"/>
            <a:ext cx="4332248" cy="424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423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65125"/>
            <a:ext cx="11015133" cy="495487"/>
          </a:xfrm>
        </p:spPr>
        <p:txBody>
          <a:bodyPr>
            <a:normAutofit fontScale="90000"/>
          </a:bodyPr>
          <a:lstStyle/>
          <a:p>
            <a:r>
              <a:rPr lang="en-US" dirty="0"/>
              <a:t>Technical traders use “indicators” to trigger actions.</a:t>
            </a:r>
          </a:p>
        </p:txBody>
      </p:sp>
      <p:sp>
        <p:nvSpPr>
          <p:cNvPr id="3" name="Date Placeholder 2"/>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39</a:t>
            </a:fld>
            <a:endParaRPr lang="en-US"/>
          </a:p>
        </p:txBody>
      </p:sp>
      <p:sp>
        <p:nvSpPr>
          <p:cNvPr id="7" name="TextBox 6"/>
          <p:cNvSpPr txBox="1"/>
          <p:nvPr/>
        </p:nvSpPr>
        <p:spPr>
          <a:xfrm>
            <a:off x="287863" y="1371598"/>
            <a:ext cx="6884257" cy="923330"/>
          </a:xfrm>
          <a:prstGeom prst="rect">
            <a:avLst/>
          </a:prstGeom>
          <a:noFill/>
        </p:spPr>
        <p:txBody>
          <a:bodyPr wrap="none" rtlCol="0">
            <a:spAutoFit/>
          </a:bodyPr>
          <a:lstStyle/>
          <a:p>
            <a:r>
              <a:rPr lang="en-US" dirty="0"/>
              <a:t>1. Indicator:</a:t>
            </a:r>
          </a:p>
          <a:p>
            <a:r>
              <a:rPr lang="en-US" dirty="0"/>
              <a:t>If the daily Rishi Sunak quotes of “economic recovery” is greater than 5, </a:t>
            </a:r>
          </a:p>
          <a:p>
            <a:r>
              <a:rPr lang="en-US" dirty="0"/>
              <a:t>then buy (or hold) WLTW (Willis Towers Watson) the next day.</a:t>
            </a:r>
          </a:p>
        </p:txBody>
      </p:sp>
      <p:sp>
        <p:nvSpPr>
          <p:cNvPr id="8" name="TextBox 7"/>
          <p:cNvSpPr txBox="1"/>
          <p:nvPr/>
        </p:nvSpPr>
        <p:spPr>
          <a:xfrm>
            <a:off x="287863" y="2542493"/>
            <a:ext cx="6588407" cy="646331"/>
          </a:xfrm>
          <a:prstGeom prst="rect">
            <a:avLst/>
          </a:prstGeom>
          <a:noFill/>
        </p:spPr>
        <p:txBody>
          <a:bodyPr wrap="none" rtlCol="0">
            <a:spAutoFit/>
          </a:bodyPr>
          <a:lstStyle/>
          <a:p>
            <a:r>
              <a:rPr lang="en-US" dirty="0"/>
              <a:t>2. Back-testing:</a:t>
            </a:r>
          </a:p>
          <a:p>
            <a:r>
              <a:rPr lang="en-US" dirty="0"/>
              <a:t>In the last 180 days, this indicator has yielded a 6% return [fictitious]</a:t>
            </a:r>
          </a:p>
        </p:txBody>
      </p:sp>
      <p:sp>
        <p:nvSpPr>
          <p:cNvPr id="9" name="TextBox 8"/>
          <p:cNvSpPr txBox="1"/>
          <p:nvPr/>
        </p:nvSpPr>
        <p:spPr>
          <a:xfrm>
            <a:off x="287863" y="3202893"/>
            <a:ext cx="10386369" cy="646331"/>
          </a:xfrm>
          <a:prstGeom prst="rect">
            <a:avLst/>
          </a:prstGeom>
          <a:noFill/>
        </p:spPr>
        <p:txBody>
          <a:bodyPr wrap="none" rtlCol="0">
            <a:spAutoFit/>
          </a:bodyPr>
          <a:lstStyle/>
          <a:p>
            <a:r>
              <a:rPr lang="en-US" dirty="0"/>
              <a:t>3. In Production:</a:t>
            </a:r>
          </a:p>
          <a:p>
            <a:r>
              <a:rPr lang="en-US" dirty="0"/>
              <a:t>Set up a script to monitor Rishi’s “economic recovery” quotes and buy or hold if the number is greater than 5.</a:t>
            </a:r>
          </a:p>
        </p:txBody>
      </p:sp>
      <p:sp>
        <p:nvSpPr>
          <p:cNvPr id="10" name="TextBox 9"/>
          <p:cNvSpPr txBox="1"/>
          <p:nvPr/>
        </p:nvSpPr>
        <p:spPr>
          <a:xfrm>
            <a:off x="287863" y="3863293"/>
            <a:ext cx="7253524" cy="646331"/>
          </a:xfrm>
          <a:prstGeom prst="rect">
            <a:avLst/>
          </a:prstGeom>
          <a:noFill/>
        </p:spPr>
        <p:txBody>
          <a:bodyPr wrap="none" rtlCol="0">
            <a:spAutoFit/>
          </a:bodyPr>
          <a:lstStyle/>
          <a:p>
            <a:r>
              <a:rPr lang="en-US" dirty="0"/>
              <a:t>4. Execution:</a:t>
            </a:r>
          </a:p>
          <a:p>
            <a:r>
              <a:rPr lang="en-US" dirty="0"/>
              <a:t>In any given day that has quotes &gt; 5 buy WLTW otherwise have no position.</a:t>
            </a:r>
          </a:p>
        </p:txBody>
      </p:sp>
      <p:sp>
        <p:nvSpPr>
          <p:cNvPr id="11" name="TextBox 10"/>
          <p:cNvSpPr txBox="1"/>
          <p:nvPr/>
        </p:nvSpPr>
        <p:spPr>
          <a:xfrm>
            <a:off x="287863" y="4591426"/>
            <a:ext cx="5930534" cy="646331"/>
          </a:xfrm>
          <a:prstGeom prst="rect">
            <a:avLst/>
          </a:prstGeom>
          <a:noFill/>
        </p:spPr>
        <p:txBody>
          <a:bodyPr wrap="none" rtlCol="0">
            <a:spAutoFit/>
          </a:bodyPr>
          <a:lstStyle/>
          <a:p>
            <a:r>
              <a:rPr lang="en-US" dirty="0"/>
              <a:t>5. Continual Monitor:</a:t>
            </a:r>
          </a:p>
          <a:p>
            <a:r>
              <a:rPr lang="en-US" dirty="0"/>
              <a:t>If you are in WLTW and quotes is  &lt; 5, then sell and vice versa.</a:t>
            </a:r>
          </a:p>
        </p:txBody>
      </p:sp>
    </p:spTree>
    <p:extLst>
      <p:ext uri="{BB962C8B-B14F-4D97-AF65-F5344CB8AC3E}">
        <p14:creationId xmlns:p14="http://schemas.microsoft.com/office/powerpoint/2010/main" val="402263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03063-E54D-E43E-C49F-59935DEE7820}"/>
              </a:ext>
            </a:extLst>
          </p:cNvPr>
          <p:cNvSpPr>
            <a:spLocks noGrp="1"/>
          </p:cNvSpPr>
          <p:nvPr>
            <p:ph type="title"/>
          </p:nvPr>
        </p:nvSpPr>
        <p:spPr/>
        <p:txBody>
          <a:bodyPr>
            <a:normAutofit fontScale="90000"/>
          </a:bodyPr>
          <a:lstStyle/>
          <a:p>
            <a:r>
              <a:rPr lang="en-US" dirty="0"/>
              <a:t>Ok so there is a new type of belief based investor…</a:t>
            </a:r>
          </a:p>
        </p:txBody>
      </p:sp>
      <p:sp>
        <p:nvSpPr>
          <p:cNvPr id="3" name="Date Placeholder 2">
            <a:extLst>
              <a:ext uri="{FF2B5EF4-FFF2-40B4-BE49-F238E27FC236}">
                <a16:creationId xmlns:a16="http://schemas.microsoft.com/office/drawing/2014/main" id="{B083DE54-BA16-B359-E8F0-DA3244304E83}"/>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20574864-F09D-47BC-8143-72BF51071664}"/>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46D8ABA-BE76-48AB-D0B3-22BA210E6DDA}"/>
              </a:ext>
            </a:extLst>
          </p:cNvPr>
          <p:cNvSpPr>
            <a:spLocks noGrp="1"/>
          </p:cNvSpPr>
          <p:nvPr>
            <p:ph type="sldNum" sz="quarter" idx="4"/>
          </p:nvPr>
        </p:nvSpPr>
        <p:spPr/>
        <p:txBody>
          <a:bodyPr/>
          <a:lstStyle/>
          <a:p>
            <a:fld id="{37290FF7-652B-4475-AEAB-8B1A5D23AE09}" type="slidenum">
              <a:rPr lang="en-US" smtClean="0"/>
              <a:t>4</a:t>
            </a:fld>
            <a:endParaRPr lang="en-US"/>
          </a:p>
        </p:txBody>
      </p:sp>
      <p:pic>
        <p:nvPicPr>
          <p:cNvPr id="6" name="Picture 5">
            <a:extLst>
              <a:ext uri="{FF2B5EF4-FFF2-40B4-BE49-F238E27FC236}">
                <a16:creationId xmlns:a16="http://schemas.microsoft.com/office/drawing/2014/main" id="{9739D5EB-4501-28AA-5DC3-9E103F922F2E}"/>
              </a:ext>
            </a:extLst>
          </p:cNvPr>
          <p:cNvPicPr>
            <a:picLocks noChangeAspect="1"/>
          </p:cNvPicPr>
          <p:nvPr/>
        </p:nvPicPr>
        <p:blipFill>
          <a:blip r:embed="rId2"/>
          <a:stretch>
            <a:fillRect/>
          </a:stretch>
        </p:blipFill>
        <p:spPr>
          <a:xfrm>
            <a:off x="392084" y="1083310"/>
            <a:ext cx="2780419" cy="4907916"/>
          </a:xfrm>
          <a:prstGeom prst="rect">
            <a:avLst/>
          </a:prstGeom>
        </p:spPr>
      </p:pic>
      <p:pic>
        <p:nvPicPr>
          <p:cNvPr id="7" name="Picture 6">
            <a:extLst>
              <a:ext uri="{FF2B5EF4-FFF2-40B4-BE49-F238E27FC236}">
                <a16:creationId xmlns:a16="http://schemas.microsoft.com/office/drawing/2014/main" id="{058B8BD5-A3BC-C7B6-0362-8B09D4D22733}"/>
              </a:ext>
            </a:extLst>
          </p:cNvPr>
          <p:cNvPicPr>
            <a:picLocks noChangeAspect="1"/>
          </p:cNvPicPr>
          <p:nvPr/>
        </p:nvPicPr>
        <p:blipFill>
          <a:blip r:embed="rId3"/>
          <a:stretch>
            <a:fillRect/>
          </a:stretch>
        </p:blipFill>
        <p:spPr>
          <a:xfrm>
            <a:off x="3534981" y="1083310"/>
            <a:ext cx="2780419" cy="4907916"/>
          </a:xfrm>
          <a:prstGeom prst="rect">
            <a:avLst/>
          </a:prstGeom>
        </p:spPr>
      </p:pic>
      <p:pic>
        <p:nvPicPr>
          <p:cNvPr id="8" name="Picture 7">
            <a:extLst>
              <a:ext uri="{FF2B5EF4-FFF2-40B4-BE49-F238E27FC236}">
                <a16:creationId xmlns:a16="http://schemas.microsoft.com/office/drawing/2014/main" id="{97C6F6BF-3949-1E24-CB99-8B400A6BCF5F}"/>
              </a:ext>
            </a:extLst>
          </p:cNvPr>
          <p:cNvPicPr>
            <a:picLocks noChangeAspect="1"/>
          </p:cNvPicPr>
          <p:nvPr/>
        </p:nvPicPr>
        <p:blipFill>
          <a:blip r:embed="rId4"/>
          <a:stretch>
            <a:fillRect/>
          </a:stretch>
        </p:blipFill>
        <p:spPr>
          <a:xfrm>
            <a:off x="9228645" y="1083309"/>
            <a:ext cx="2780419" cy="4907917"/>
          </a:xfrm>
          <a:prstGeom prst="rect">
            <a:avLst/>
          </a:prstGeom>
        </p:spPr>
      </p:pic>
      <p:pic>
        <p:nvPicPr>
          <p:cNvPr id="1026" name="Picture 2" descr="Errol Coleman, 22, was a business major before he dropped out during COVID to pursue his career as a financial influencer. He joined TikTok in February 2020 and has since amassed 265K followers for his financial tips that he learned through 'trial and error,' using Youtube and Google to learn the basics. He first learned about the stock market when he was 18 and his father took him to a free conference in downtown Colorado Springs, 'After that, I just couldn't believe that the stock market was even like a real thing at the time and that it was available to us, like in our phone and in our computer'">
            <a:extLst>
              <a:ext uri="{FF2B5EF4-FFF2-40B4-BE49-F238E27FC236}">
                <a16:creationId xmlns:a16="http://schemas.microsoft.com/office/drawing/2014/main" id="{FD43670E-881D-61F4-95F2-0A4DD1C82C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8759" y="1083310"/>
            <a:ext cx="2743662" cy="4907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450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42"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40</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1077218"/>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p:txBody>
      </p:sp>
      <p:sp>
        <p:nvSpPr>
          <p:cNvPr id="8" name="Rectangle 7"/>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don’t necessarily care why a price changes.</a:t>
            </a:r>
          </a:p>
        </p:txBody>
      </p:sp>
    </p:spTree>
    <p:extLst>
      <p:ext uri="{BB962C8B-B14F-4D97-AF65-F5344CB8AC3E}">
        <p14:creationId xmlns:p14="http://schemas.microsoft.com/office/powerpoint/2010/main" val="2296980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41</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1815882"/>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84801"/>
            <a:ext cx="11338560" cy="711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believe tradeable information is immediately embedded in the price (not worth the effort to “scalp” i.e. trade based on speed or acting on info before others ).</a:t>
            </a:r>
          </a:p>
        </p:txBody>
      </p:sp>
    </p:spTree>
    <p:extLst>
      <p:ext uri="{BB962C8B-B14F-4D97-AF65-F5344CB8AC3E}">
        <p14:creationId xmlns:p14="http://schemas.microsoft.com/office/powerpoint/2010/main" val="1484938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42</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2800767"/>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67867"/>
            <a:ext cx="11338560" cy="728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realize that some amount of trades occur due to emotion.  Technical traders are unemotional when trading thereby exploiting the emotional traders.  </a:t>
            </a:r>
          </a:p>
        </p:txBody>
      </p:sp>
    </p:spTree>
    <p:extLst>
      <p:ext uri="{BB962C8B-B14F-4D97-AF65-F5344CB8AC3E}">
        <p14:creationId xmlns:p14="http://schemas.microsoft.com/office/powerpoint/2010/main" val="2747662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43</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3539430"/>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Markets fluctuate.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 technical traders to be successful, there needs to be pricing volatility.</a:t>
            </a:r>
          </a:p>
        </p:txBody>
      </p:sp>
    </p:spTree>
    <p:extLst>
      <p:ext uri="{BB962C8B-B14F-4D97-AF65-F5344CB8AC3E}">
        <p14:creationId xmlns:p14="http://schemas.microsoft.com/office/powerpoint/2010/main" val="1961793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64405-5964-4FDF-8384-D8013435ED95}"/>
              </a:ext>
            </a:extLst>
          </p:cNvPr>
          <p:cNvSpPr/>
          <p:nvPr/>
        </p:nvSpPr>
        <p:spPr>
          <a:xfrm>
            <a:off x="243840" y="1257299"/>
            <a:ext cx="11704320" cy="10456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learning goal is to use and understand some of the common technical indicators which affect you as a saver, pension holder, stock trader etc.   </a:t>
            </a:r>
          </a:p>
          <a:p>
            <a:pPr algn="ctr"/>
            <a:r>
              <a:rPr lang="en-US" sz="2400" dirty="0"/>
              <a:t>Further research is needed to be successful. </a:t>
            </a:r>
          </a:p>
        </p:txBody>
      </p:sp>
      <p:sp>
        <p:nvSpPr>
          <p:cNvPr id="3" name="Title 2"/>
          <p:cNvSpPr>
            <a:spLocks noGrp="1"/>
          </p:cNvSpPr>
          <p:nvPr>
            <p:ph type="title"/>
          </p:nvPr>
        </p:nvSpPr>
        <p:spPr/>
        <p:txBody>
          <a:bodyPr>
            <a:normAutofit fontScale="90000"/>
          </a:bodyPr>
          <a:lstStyle/>
          <a:p>
            <a:r>
              <a:rPr lang="en-US" dirty="0"/>
              <a:t>Let’s zoom into Technical Trading Rules (TTR)</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Rectangle 6"/>
          <p:cNvSpPr/>
          <p:nvPr/>
        </p:nvSpPr>
        <p:spPr>
          <a:xfrm>
            <a:off x="243841" y="3382153"/>
            <a:ext cx="11704319" cy="590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learning goal is NOT to make you a trader or convince you that you are now qualified to be a technical trader. </a:t>
            </a:r>
          </a:p>
        </p:txBody>
      </p:sp>
      <p:sp>
        <p:nvSpPr>
          <p:cNvPr id="8" name="Slide Number Placeholder 4">
            <a:extLst>
              <a:ext uri="{FF2B5EF4-FFF2-40B4-BE49-F238E27FC236}">
                <a16:creationId xmlns:a16="http://schemas.microsoft.com/office/drawing/2014/main" id="{765B223B-F71B-47DF-8D21-89E744C5FE0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44</a:t>
            </a:fld>
            <a:endParaRPr lang="en-US" dirty="0"/>
          </a:p>
        </p:txBody>
      </p:sp>
    </p:spTree>
    <p:extLst>
      <p:ext uri="{BB962C8B-B14F-4D97-AF65-F5344CB8AC3E}">
        <p14:creationId xmlns:p14="http://schemas.microsoft.com/office/powerpoint/2010/main" val="1596828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2D587-206A-4F94-B238-E531D92B2435}"/>
              </a:ext>
            </a:extLst>
          </p:cNvPr>
          <p:cNvSpPr>
            <a:spLocks noGrp="1"/>
          </p:cNvSpPr>
          <p:nvPr>
            <p:ph type="title"/>
          </p:nvPr>
        </p:nvSpPr>
        <p:spPr>
          <a:xfrm>
            <a:off x="274675" y="365125"/>
            <a:ext cx="11642651" cy="495487"/>
          </a:xfrm>
        </p:spPr>
        <p:txBody>
          <a:bodyPr>
            <a:noAutofit/>
          </a:bodyPr>
          <a:lstStyle/>
          <a:p>
            <a:r>
              <a:rPr lang="en-US" sz="2800" dirty="0"/>
              <a:t>In addition to </a:t>
            </a:r>
            <a:r>
              <a:rPr lang="en-US" sz="2800" dirty="0" err="1"/>
              <a:t>quantmod</a:t>
            </a:r>
            <a:r>
              <a:rPr lang="en-US" sz="2800" dirty="0"/>
              <a:t> we will use TTR (technical trading rules)</a:t>
            </a:r>
          </a:p>
        </p:txBody>
      </p:sp>
      <p:sp>
        <p:nvSpPr>
          <p:cNvPr id="3" name="Date Placeholder 2">
            <a:extLst>
              <a:ext uri="{FF2B5EF4-FFF2-40B4-BE49-F238E27FC236}">
                <a16:creationId xmlns:a16="http://schemas.microsoft.com/office/drawing/2014/main" id="{7E60E2C8-299D-4329-89DC-0ECE46B1D928}"/>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28ACFE7F-3A0D-44AD-A5A5-8DF58FE83184}"/>
              </a:ext>
            </a:extLst>
          </p:cNvPr>
          <p:cNvSpPr>
            <a:spLocks noGrp="1"/>
          </p:cNvSpPr>
          <p:nvPr>
            <p:ph type="ftr" sz="quarter" idx="11"/>
          </p:nvPr>
        </p:nvSpPr>
        <p:spPr/>
        <p:txBody>
          <a:bodyPr/>
          <a:lstStyle/>
          <a:p>
            <a:r>
              <a:rPr lang="en-US" dirty="0"/>
              <a:t>Kwartler </a:t>
            </a:r>
          </a:p>
        </p:txBody>
      </p:sp>
      <p:sp>
        <p:nvSpPr>
          <p:cNvPr id="6" name="TextBox 8">
            <a:extLst>
              <a:ext uri="{FF2B5EF4-FFF2-40B4-BE49-F238E27FC236}">
                <a16:creationId xmlns:a16="http://schemas.microsoft.com/office/drawing/2014/main" id="{6568E128-66F5-408F-9135-70FBAC610AD6}"/>
              </a:ext>
            </a:extLst>
          </p:cNvPr>
          <p:cNvSpPr txBox="1"/>
          <p:nvPr/>
        </p:nvSpPr>
        <p:spPr>
          <a:xfrm>
            <a:off x="1381189" y="1863518"/>
            <a:ext cx="2896947" cy="584775"/>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Consolas" panose="020B0609020204030204" pitchFamily="49" charset="0"/>
                <a:cs typeface="Consolas" panose="020B0609020204030204" pitchFamily="49" charset="0"/>
              </a:rPr>
              <a:t>library(TTR)</a:t>
            </a:r>
          </a:p>
        </p:txBody>
      </p:sp>
      <p:sp>
        <p:nvSpPr>
          <p:cNvPr id="7" name="TextBox 9">
            <a:extLst>
              <a:ext uri="{FF2B5EF4-FFF2-40B4-BE49-F238E27FC236}">
                <a16:creationId xmlns:a16="http://schemas.microsoft.com/office/drawing/2014/main" id="{02C02026-CDAD-4DBA-ADBC-AEB8E3366E4D}"/>
              </a:ext>
            </a:extLst>
          </p:cNvPr>
          <p:cNvSpPr txBox="1"/>
          <p:nvPr/>
        </p:nvSpPr>
        <p:spPr>
          <a:xfrm>
            <a:off x="1381189" y="3144051"/>
            <a:ext cx="7151317" cy="1200329"/>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u="sng" dirty="0">
                <a:solidFill>
                  <a:srgbClr val="C00000"/>
                </a:solidFill>
                <a:latin typeface="Consolas" panose="020B0609020204030204" pitchFamily="49" charset="0"/>
              </a:rPr>
              <a:t>SMA()  #simple moving average</a:t>
            </a:r>
          </a:p>
          <a:p>
            <a:r>
              <a:rPr lang="en-US" sz="2400" dirty="0">
                <a:latin typeface="Consolas" panose="020B0609020204030204" pitchFamily="49" charset="0"/>
              </a:rPr>
              <a:t>MACD() #moving </a:t>
            </a:r>
            <a:r>
              <a:rPr lang="en-US" sz="2400" dirty="0" err="1">
                <a:latin typeface="Consolas" panose="020B0609020204030204" pitchFamily="49" charset="0"/>
              </a:rPr>
              <a:t>avg</a:t>
            </a:r>
            <a:r>
              <a:rPr lang="en-US" sz="2400" dirty="0">
                <a:latin typeface="Consolas" panose="020B0609020204030204" pitchFamily="49" charset="0"/>
              </a:rPr>
              <a:t> convergence/divergence</a:t>
            </a:r>
          </a:p>
          <a:p>
            <a:r>
              <a:rPr lang="en-US" sz="2400" dirty="0">
                <a:latin typeface="Consolas" panose="020B0609020204030204" pitchFamily="49" charset="0"/>
              </a:rPr>
              <a:t>RSI()  #Relative Strength Index</a:t>
            </a:r>
          </a:p>
        </p:txBody>
      </p:sp>
      <p:sp>
        <p:nvSpPr>
          <p:cNvPr id="8" name="Rectangle 7">
            <a:extLst>
              <a:ext uri="{FF2B5EF4-FFF2-40B4-BE49-F238E27FC236}">
                <a16:creationId xmlns:a16="http://schemas.microsoft.com/office/drawing/2014/main" id="{8E619069-8F93-479F-ADE9-39A68B833A3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 expediency we will cover simple indicators but there are many more and you could even develop your own.</a:t>
            </a:r>
          </a:p>
        </p:txBody>
      </p:sp>
      <p:sp>
        <p:nvSpPr>
          <p:cNvPr id="9" name="Slide Number Placeholder 4">
            <a:extLst>
              <a:ext uri="{FF2B5EF4-FFF2-40B4-BE49-F238E27FC236}">
                <a16:creationId xmlns:a16="http://schemas.microsoft.com/office/drawing/2014/main" id="{BB886A6A-761A-4044-B22B-C8232272913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45</a:t>
            </a:fld>
            <a:endParaRPr lang="en-US" dirty="0"/>
          </a:p>
        </p:txBody>
      </p:sp>
    </p:spTree>
    <p:extLst>
      <p:ext uri="{BB962C8B-B14F-4D97-AF65-F5344CB8AC3E}">
        <p14:creationId xmlns:p14="http://schemas.microsoft.com/office/powerpoint/2010/main" val="1393411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46</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14" name="Isosceles Triangle 13">
            <a:extLst>
              <a:ext uri="{FF2B5EF4-FFF2-40B4-BE49-F238E27FC236}">
                <a16:creationId xmlns:a16="http://schemas.microsoft.com/office/drawing/2014/main" id="{71808C3E-2362-4374-8468-5AC318D59DAB}"/>
              </a:ext>
            </a:extLst>
          </p:cNvPr>
          <p:cNvSpPr/>
          <p:nvPr/>
        </p:nvSpPr>
        <p:spPr>
          <a:xfrm rot="5400000">
            <a:off x="5872071" y="2838404"/>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208042B-1FBB-4546-AA04-05EC015D1414}"/>
              </a:ext>
            </a:extLst>
          </p:cNvPr>
          <p:cNvPicPr>
            <a:picLocks noChangeAspect="1"/>
          </p:cNvPicPr>
          <p:nvPr/>
        </p:nvPicPr>
        <p:blipFill>
          <a:blip r:embed="rId4"/>
          <a:stretch>
            <a:fillRect/>
          </a:stretch>
        </p:blipFill>
        <p:spPr>
          <a:xfrm>
            <a:off x="6610958" y="2813165"/>
            <a:ext cx="1496291" cy="365760"/>
          </a:xfrm>
          <a:prstGeom prst="rect">
            <a:avLst/>
          </a:prstGeom>
        </p:spPr>
      </p:pic>
    </p:spTree>
    <p:extLst>
      <p:ext uri="{BB962C8B-B14F-4D97-AF65-F5344CB8AC3E}">
        <p14:creationId xmlns:p14="http://schemas.microsoft.com/office/powerpoint/2010/main" val="137748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13" name="TextBox 12"/>
          <p:cNvSpPr txBox="1"/>
          <p:nvPr/>
        </p:nvSpPr>
        <p:spPr>
          <a:xfrm>
            <a:off x="407100" y="1956969"/>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32321"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47</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21" name="Isosceles Triangle 20">
            <a:extLst>
              <a:ext uri="{FF2B5EF4-FFF2-40B4-BE49-F238E27FC236}">
                <a16:creationId xmlns:a16="http://schemas.microsoft.com/office/drawing/2014/main" id="{77B851A9-CB98-48DC-9CBD-C237F9D25E75}"/>
              </a:ext>
            </a:extLst>
          </p:cNvPr>
          <p:cNvSpPr/>
          <p:nvPr/>
        </p:nvSpPr>
        <p:spPr>
          <a:xfrm rot="5400000">
            <a:off x="1762909" y="234886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8AE62A0-6240-429D-AB1E-E0ACFBB77A8D}"/>
              </a:ext>
            </a:extLst>
          </p:cNvPr>
          <p:cNvSpPr/>
          <p:nvPr/>
        </p:nvSpPr>
        <p:spPr>
          <a:xfrm rot="5400000">
            <a:off x="1762909" y="255585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CD14F05F-FB72-483B-847F-36C9330BC2BE}"/>
              </a:ext>
            </a:extLst>
          </p:cNvPr>
          <p:cNvSpPr/>
          <p:nvPr/>
        </p:nvSpPr>
        <p:spPr>
          <a:xfrm rot="5400000">
            <a:off x="1762909" y="2746924"/>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8404116-0718-4BCC-9B7A-8C109E7B0A63}"/>
              </a:ext>
            </a:extLst>
          </p:cNvPr>
          <p:cNvSpPr/>
          <p:nvPr/>
        </p:nvSpPr>
        <p:spPr>
          <a:xfrm rot="5400000">
            <a:off x="1762909" y="296528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C8F4250D-F08D-446A-A4C4-04F2B911B5F3}"/>
              </a:ext>
            </a:extLst>
          </p:cNvPr>
          <p:cNvSpPr/>
          <p:nvPr/>
        </p:nvSpPr>
        <p:spPr>
          <a:xfrm rot="5400000">
            <a:off x="1762909" y="319730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32F8E55A-B766-454B-8974-EA4CCAA5F265}"/>
              </a:ext>
            </a:extLst>
          </p:cNvPr>
          <p:cNvSpPr/>
          <p:nvPr/>
        </p:nvSpPr>
        <p:spPr>
          <a:xfrm rot="5400000">
            <a:off x="1762909" y="338836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19879405-9FA0-4DCF-8B91-CD5557DB70AF}"/>
              </a:ext>
            </a:extLst>
          </p:cNvPr>
          <p:cNvSpPr/>
          <p:nvPr/>
        </p:nvSpPr>
        <p:spPr>
          <a:xfrm rot="5400000">
            <a:off x="1762909" y="362038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79A8106E-3CD2-4B95-8F64-3475BF3EAA64}"/>
              </a:ext>
            </a:extLst>
          </p:cNvPr>
          <p:cNvSpPr/>
          <p:nvPr/>
        </p:nvSpPr>
        <p:spPr>
          <a:xfrm rot="5400000">
            <a:off x="1762909" y="38523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C2C33EDC-5791-41E3-8567-C8F227127DCA}"/>
              </a:ext>
            </a:extLst>
          </p:cNvPr>
          <p:cNvSpPr/>
          <p:nvPr/>
        </p:nvSpPr>
        <p:spPr>
          <a:xfrm rot="5400000">
            <a:off x="1762909" y="4016166"/>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C6D56DEC-0E60-455C-B037-89F60CD02D93}"/>
              </a:ext>
            </a:extLst>
          </p:cNvPr>
          <p:cNvSpPr/>
          <p:nvPr/>
        </p:nvSpPr>
        <p:spPr>
          <a:xfrm rot="5400000">
            <a:off x="1762909" y="424817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0EDEDBA-94DC-40B0-B524-A7FD5A93ED29}"/>
              </a:ext>
            </a:extLst>
          </p:cNvPr>
          <p:cNvSpPr/>
          <p:nvPr/>
        </p:nvSpPr>
        <p:spPr>
          <a:xfrm rot="5400000">
            <a:off x="1762909" y="4466541"/>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BCCB3D5A-2617-4093-81E2-708400AAE732}"/>
              </a:ext>
            </a:extLst>
          </p:cNvPr>
          <p:cNvPicPr>
            <a:picLocks noChangeAspect="1"/>
          </p:cNvPicPr>
          <p:nvPr/>
        </p:nvPicPr>
        <p:blipFill>
          <a:blip r:embed="rId2"/>
          <a:stretch>
            <a:fillRect/>
          </a:stretch>
        </p:blipFill>
        <p:spPr>
          <a:xfrm>
            <a:off x="2456532" y="2324052"/>
            <a:ext cx="1581027" cy="365760"/>
          </a:xfrm>
          <a:prstGeom prst="rect">
            <a:avLst/>
          </a:prstGeom>
        </p:spPr>
      </p:pic>
      <p:pic>
        <p:nvPicPr>
          <p:cNvPr id="33" name="Picture 32">
            <a:extLst>
              <a:ext uri="{FF2B5EF4-FFF2-40B4-BE49-F238E27FC236}">
                <a16:creationId xmlns:a16="http://schemas.microsoft.com/office/drawing/2014/main" id="{FF36E8C9-BBBE-43E9-BB42-FB12B29DB295}"/>
              </a:ext>
            </a:extLst>
          </p:cNvPr>
          <p:cNvPicPr>
            <a:picLocks noChangeAspect="1"/>
          </p:cNvPicPr>
          <p:nvPr/>
        </p:nvPicPr>
        <p:blipFill>
          <a:blip r:embed="rId3"/>
          <a:stretch>
            <a:fillRect/>
          </a:stretch>
        </p:blipFill>
        <p:spPr>
          <a:xfrm>
            <a:off x="2456531" y="4575295"/>
            <a:ext cx="1699708" cy="365760"/>
          </a:xfrm>
          <a:prstGeom prst="rect">
            <a:avLst/>
          </a:prstGeom>
        </p:spPr>
      </p:pic>
      <p:sp>
        <p:nvSpPr>
          <p:cNvPr id="34" name="Rectangle 33">
            <a:extLst>
              <a:ext uri="{FF2B5EF4-FFF2-40B4-BE49-F238E27FC236}">
                <a16:creationId xmlns:a16="http://schemas.microsoft.com/office/drawing/2014/main" id="{681F26AD-4541-4FE2-A7E4-8272442C707D}"/>
              </a:ext>
            </a:extLst>
          </p:cNvPr>
          <p:cNvSpPr/>
          <p:nvPr/>
        </p:nvSpPr>
        <p:spPr>
          <a:xfrm>
            <a:off x="6998620" y="1478719"/>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35" name="Rectangle 34">
            <a:extLst>
              <a:ext uri="{FF2B5EF4-FFF2-40B4-BE49-F238E27FC236}">
                <a16:creationId xmlns:a16="http://schemas.microsoft.com/office/drawing/2014/main" id="{A4C62078-BCD8-4F38-9102-F6CAF5795C6B}"/>
              </a:ext>
            </a:extLst>
          </p:cNvPr>
          <p:cNvSpPr/>
          <p:nvPr/>
        </p:nvSpPr>
        <p:spPr>
          <a:xfrm>
            <a:off x="7549486" y="1956969"/>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sp>
        <p:nvSpPr>
          <p:cNvPr id="36" name="Isosceles Triangle 35">
            <a:extLst>
              <a:ext uri="{FF2B5EF4-FFF2-40B4-BE49-F238E27FC236}">
                <a16:creationId xmlns:a16="http://schemas.microsoft.com/office/drawing/2014/main" id="{0046737A-2022-43D2-AA68-B5D68B41163F}"/>
              </a:ext>
            </a:extLst>
          </p:cNvPr>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9296400" y="3031067"/>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9296400" y="5147734"/>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249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does SMA become an Indicator?</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7170" name="Picture 2"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151" y="1333500"/>
            <a:ext cx="5727700" cy="3826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48</a:t>
            </a:fld>
            <a:endParaRPr lang="en-US" dirty="0"/>
          </a:p>
        </p:txBody>
      </p:sp>
      <p:sp>
        <p:nvSpPr>
          <p:cNvPr id="11" name="Rectangle 10">
            <a:extLst>
              <a:ext uri="{FF2B5EF4-FFF2-40B4-BE49-F238E27FC236}">
                <a16:creationId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Red Card!  We need to lag the trading rule to ensure the signal is realistic.  Calculations are not real time, but at the day’s close so you need to adjust the results to emulate a real  scenario.</a:t>
            </a:r>
          </a:p>
        </p:txBody>
      </p:sp>
    </p:spTree>
    <p:extLst>
      <p:ext uri="{BB962C8B-B14F-4D97-AF65-F5344CB8AC3E}">
        <p14:creationId xmlns:p14="http://schemas.microsoft.com/office/powerpoint/2010/main" val="2889213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E5A5E0-DEBA-F440-86E1-4453BCAA48BE}"/>
              </a:ext>
            </a:extLst>
          </p:cNvPr>
          <p:cNvPicPr>
            <a:picLocks noChangeAspect="1"/>
          </p:cNvPicPr>
          <p:nvPr/>
        </p:nvPicPr>
        <p:blipFill rotWithShape="1">
          <a:blip r:embed="rId2"/>
          <a:srcRect b="17697"/>
          <a:stretch/>
        </p:blipFill>
        <p:spPr>
          <a:xfrm>
            <a:off x="4179887" y="1738364"/>
            <a:ext cx="2489200" cy="2435430"/>
          </a:xfrm>
          <a:prstGeom prst="rect">
            <a:avLst/>
          </a:prstGeom>
        </p:spPr>
      </p:pic>
      <p:sp>
        <p:nvSpPr>
          <p:cNvPr id="13" name="Rectangle 12">
            <a:extLst>
              <a:ext uri="{FF2B5EF4-FFF2-40B4-BE49-F238E27FC236}">
                <a16:creationId xmlns:a16="http://schemas.microsoft.com/office/drawing/2014/main" id="{3F93501E-0298-8241-83E6-7856E63A1B23}"/>
              </a:ext>
            </a:extLst>
          </p:cNvPr>
          <p:cNvSpPr/>
          <p:nvPr/>
        </p:nvSpPr>
        <p:spPr>
          <a:xfrm>
            <a:off x="4149213" y="2010698"/>
            <a:ext cx="2521975" cy="1337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EA1DF7-1EFF-EF41-A906-3B2BFA00F8B2}"/>
              </a:ext>
            </a:extLst>
          </p:cNvPr>
          <p:cNvSpPr/>
          <p:nvPr/>
        </p:nvSpPr>
        <p:spPr>
          <a:xfrm>
            <a:off x="4129548" y="2300749"/>
            <a:ext cx="2521975" cy="2536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normAutofit fontScale="90000"/>
          </a:bodyPr>
          <a:lstStyle/>
          <a:p>
            <a:r>
              <a:rPr lang="en-US" dirty="0"/>
              <a:t>Why Lag? Version 1</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49</a:t>
            </a:fld>
            <a:endParaRPr lang="en-US" dirty="0"/>
          </a:p>
        </p:txBody>
      </p:sp>
      <p:sp>
        <p:nvSpPr>
          <p:cNvPr id="11" name="Rectangle 10">
            <a:extLst>
              <a:ext uri="{FF2B5EF4-FFF2-40B4-BE49-F238E27FC236}">
                <a16:creationId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Because there is a lag for acting on the trigger, you move all data down by one period.</a:t>
            </a:r>
          </a:p>
        </p:txBody>
      </p:sp>
      <p:sp>
        <p:nvSpPr>
          <p:cNvPr id="6" name="Rectangle 5">
            <a:extLst>
              <a:ext uri="{FF2B5EF4-FFF2-40B4-BE49-F238E27FC236}">
                <a16:creationId xmlns:a16="http://schemas.microsoft.com/office/drawing/2014/main" id="{A837A5DA-AB21-5F44-BC05-FB425D9B700A}"/>
              </a:ext>
            </a:extLst>
          </p:cNvPr>
          <p:cNvSpPr/>
          <p:nvPr/>
        </p:nvSpPr>
        <p:spPr>
          <a:xfrm>
            <a:off x="500063" y="1714500"/>
            <a:ext cx="2728912" cy="314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Indicator:</a:t>
            </a:r>
          </a:p>
          <a:p>
            <a:pPr algn="ctr"/>
            <a:r>
              <a:rPr lang="en-US" dirty="0"/>
              <a:t>“Buy if the previous day closing price was &gt;$115 &amp; sell if &lt;$115 </a:t>
            </a:r>
          </a:p>
        </p:txBody>
      </p:sp>
      <p:sp>
        <p:nvSpPr>
          <p:cNvPr id="7" name="TextBox 6">
            <a:extLst>
              <a:ext uri="{FF2B5EF4-FFF2-40B4-BE49-F238E27FC236}">
                <a16:creationId xmlns:a16="http://schemas.microsoft.com/office/drawing/2014/main" id="{63119F74-9FF1-0F49-81CF-BC10CB708279}"/>
              </a:ext>
            </a:extLst>
          </p:cNvPr>
          <p:cNvSpPr txBox="1"/>
          <p:nvPr/>
        </p:nvSpPr>
        <p:spPr>
          <a:xfrm>
            <a:off x="7034981" y="1946787"/>
            <a:ext cx="3819833" cy="646331"/>
          </a:xfrm>
          <a:prstGeom prst="rect">
            <a:avLst/>
          </a:prstGeom>
          <a:noFill/>
        </p:spPr>
        <p:txBody>
          <a:bodyPr wrap="square" rtlCol="0">
            <a:spAutoFit/>
          </a:bodyPr>
          <a:lstStyle/>
          <a:p>
            <a:r>
              <a:rPr lang="en-US" dirty="0"/>
              <a:t>End of Closing Oct 19: Buy when the market opens Oct 20</a:t>
            </a:r>
          </a:p>
        </p:txBody>
      </p:sp>
      <p:sp>
        <p:nvSpPr>
          <p:cNvPr id="12" name="TextBox 11">
            <a:extLst>
              <a:ext uri="{FF2B5EF4-FFF2-40B4-BE49-F238E27FC236}">
                <a16:creationId xmlns:a16="http://schemas.microsoft.com/office/drawing/2014/main" id="{2425F690-F2FF-D246-9FE8-E698DDB2B324}"/>
              </a:ext>
            </a:extLst>
          </p:cNvPr>
          <p:cNvSpPr txBox="1"/>
          <p:nvPr/>
        </p:nvSpPr>
        <p:spPr>
          <a:xfrm>
            <a:off x="6980904" y="3205317"/>
            <a:ext cx="3819833" cy="1754326"/>
          </a:xfrm>
          <a:prstGeom prst="rect">
            <a:avLst/>
          </a:prstGeom>
          <a:noFill/>
        </p:spPr>
        <p:txBody>
          <a:bodyPr wrap="square" rtlCol="0">
            <a:spAutoFit/>
          </a:bodyPr>
          <a:lstStyle/>
          <a:p>
            <a:r>
              <a:rPr lang="en-US" dirty="0"/>
              <a:t>End of Closing Oct 27: Hold because the price is &gt;115.  You even hold Oct 28 all day because the indication is </a:t>
            </a:r>
            <a:r>
              <a:rPr lang="en-US" i="1" dirty="0"/>
              <a:t>closing</a:t>
            </a:r>
            <a:r>
              <a:rPr lang="en-US" dirty="0"/>
              <a:t> day price.  At the end of Oct 28, the indication triggers at $111.  You sell on Oct 29.</a:t>
            </a:r>
          </a:p>
        </p:txBody>
      </p:sp>
    </p:spTree>
    <p:extLst>
      <p:ext uri="{BB962C8B-B14F-4D97-AF65-F5344CB8AC3E}">
        <p14:creationId xmlns:p14="http://schemas.microsoft.com/office/powerpoint/2010/main" val="41621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xit" presetSubtype="0" fill="hold" grpId="1" nodeType="clickEffect">
                                  <p:stCondLst>
                                    <p:cond delay="0"/>
                                  </p:stCondLst>
                                  <p:childTnLst>
                                    <p:animEffect transition="out" filter="dissolv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9" grpId="1" animBg="1"/>
      <p:bldP spid="6" grpId="0" animBg="1"/>
      <p:bldP spid="7" grpId="0"/>
      <p:bldP spid="7" grpId="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B73FB-65C6-D718-535E-F5E7CEF05D51}"/>
              </a:ext>
            </a:extLst>
          </p:cNvPr>
          <p:cNvSpPr>
            <a:spLocks noGrp="1"/>
          </p:cNvSpPr>
          <p:nvPr>
            <p:ph type="title"/>
          </p:nvPr>
        </p:nvSpPr>
        <p:spPr/>
        <p:txBody>
          <a:bodyPr>
            <a:normAutofit fontScale="90000"/>
          </a:bodyPr>
          <a:lstStyle/>
          <a:p>
            <a:r>
              <a:rPr lang="en-US" dirty="0"/>
              <a:t>With predictable results</a:t>
            </a:r>
          </a:p>
        </p:txBody>
      </p:sp>
      <p:sp>
        <p:nvSpPr>
          <p:cNvPr id="3" name="Date Placeholder 2">
            <a:extLst>
              <a:ext uri="{FF2B5EF4-FFF2-40B4-BE49-F238E27FC236}">
                <a16:creationId xmlns:a16="http://schemas.microsoft.com/office/drawing/2014/main" id="{31810DC7-CE16-A5B3-E09E-1679FBC9329B}"/>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8127C91C-33DB-8AE3-0D31-DE07B4534734}"/>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9912FD6F-CCA5-7FC3-B19F-74EF40336122}"/>
              </a:ext>
            </a:extLst>
          </p:cNvPr>
          <p:cNvSpPr>
            <a:spLocks noGrp="1"/>
          </p:cNvSpPr>
          <p:nvPr>
            <p:ph type="sldNum" sz="quarter" idx="4"/>
          </p:nvPr>
        </p:nvSpPr>
        <p:spPr/>
        <p:txBody>
          <a:bodyPr/>
          <a:lstStyle/>
          <a:p>
            <a:fld id="{37290FF7-652B-4475-AEAB-8B1A5D23AE09}" type="slidenum">
              <a:rPr lang="en-US" smtClean="0"/>
              <a:t>5</a:t>
            </a:fld>
            <a:endParaRPr lang="en-US"/>
          </a:p>
        </p:txBody>
      </p:sp>
      <p:pic>
        <p:nvPicPr>
          <p:cNvPr id="2050" name="Picture 2" descr="Guy Turns $2,000 Investment Into $50,000 Loss Within Minutes Of The Stock  Market Opening - Caveman Circus">
            <a:extLst>
              <a:ext uri="{FF2B5EF4-FFF2-40B4-BE49-F238E27FC236}">
                <a16:creationId xmlns:a16="http://schemas.microsoft.com/office/drawing/2014/main" id="{010191BB-D190-377D-FE1E-9C127C774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143" y="1776603"/>
            <a:ext cx="5525585" cy="28922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ing a lot of degenerates claiming my loss as theirs. On the 1 year  anniversary of $10K to $1.6M to $200K, I'd like to commiserate with those  who have puked when opening">
            <a:extLst>
              <a:ext uri="{FF2B5EF4-FFF2-40B4-BE49-F238E27FC236}">
                <a16:creationId xmlns:a16="http://schemas.microsoft.com/office/drawing/2014/main" id="{198F9FA3-B97E-938E-5A14-0343F1044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576" y="1288287"/>
            <a:ext cx="2850785" cy="506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930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A2C2-C0E6-9341-8A55-D1D46138FC1E}"/>
              </a:ext>
            </a:extLst>
          </p:cNvPr>
          <p:cNvSpPr>
            <a:spLocks noGrp="1"/>
          </p:cNvSpPr>
          <p:nvPr>
            <p:ph type="title"/>
          </p:nvPr>
        </p:nvSpPr>
        <p:spPr/>
        <p:txBody>
          <a:bodyPr>
            <a:normAutofit fontScale="90000"/>
          </a:bodyPr>
          <a:lstStyle/>
          <a:p>
            <a:r>
              <a:rPr lang="en-US" dirty="0"/>
              <a:t>Why Lag? Version 2</a:t>
            </a:r>
          </a:p>
        </p:txBody>
      </p:sp>
      <p:sp>
        <p:nvSpPr>
          <p:cNvPr id="3" name="Date Placeholder 2">
            <a:extLst>
              <a:ext uri="{FF2B5EF4-FFF2-40B4-BE49-F238E27FC236}">
                <a16:creationId xmlns:a16="http://schemas.microsoft.com/office/drawing/2014/main" id="{BFF835BA-5A32-5A44-B773-15054F14FA7D}"/>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85B677DC-3EE5-9644-ACC3-4FD6D9D8BE06}"/>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0B05883-B9EE-084C-ACE7-85B022C4E399}"/>
              </a:ext>
            </a:extLst>
          </p:cNvPr>
          <p:cNvSpPr>
            <a:spLocks noGrp="1"/>
          </p:cNvSpPr>
          <p:nvPr>
            <p:ph type="sldNum" sz="quarter" idx="4"/>
          </p:nvPr>
        </p:nvSpPr>
        <p:spPr/>
        <p:txBody>
          <a:bodyPr/>
          <a:lstStyle/>
          <a:p>
            <a:fld id="{37290FF7-652B-4475-AEAB-8B1A5D23AE09}" type="slidenum">
              <a:rPr lang="en-US" smtClean="0"/>
              <a:t>50</a:t>
            </a:fld>
            <a:endParaRPr lang="en-US"/>
          </a:p>
        </p:txBody>
      </p:sp>
      <p:sp>
        <p:nvSpPr>
          <p:cNvPr id="6" name="TextBox 5">
            <a:extLst>
              <a:ext uri="{FF2B5EF4-FFF2-40B4-BE49-F238E27FC236}">
                <a16:creationId xmlns:a16="http://schemas.microsoft.com/office/drawing/2014/main" id="{C894D529-D580-3E40-8BB9-BF119AAF1B51}"/>
              </a:ext>
            </a:extLst>
          </p:cNvPr>
          <p:cNvSpPr txBox="1"/>
          <p:nvPr/>
        </p:nvSpPr>
        <p:spPr>
          <a:xfrm>
            <a:off x="754743" y="2133600"/>
            <a:ext cx="4666855" cy="1477328"/>
          </a:xfrm>
          <a:prstGeom prst="rect">
            <a:avLst/>
          </a:prstGeom>
          <a:noFill/>
        </p:spPr>
        <p:txBody>
          <a:bodyPr wrap="none" rtlCol="0">
            <a:spAutoFit/>
          </a:bodyPr>
          <a:lstStyle/>
          <a:p>
            <a:pPr marL="285750" indent="-285750">
              <a:buFont typeface="Arial" panose="020B0604020202020204" pitchFamily="34" charset="0"/>
              <a:buChar char="•"/>
            </a:pPr>
            <a:r>
              <a:rPr lang="en-US" dirty="0"/>
              <a:t>Day 1 you have a closing price at 4:00pm EST</a:t>
            </a:r>
          </a:p>
          <a:p>
            <a:pPr marL="285750" indent="-285750">
              <a:buFont typeface="Arial" panose="020B0604020202020204" pitchFamily="34" charset="0"/>
              <a:buChar char="•"/>
            </a:pPr>
            <a:r>
              <a:rPr lang="en-US" dirty="0"/>
              <a:t>Day 2 you have a closing price at 4:00pm EST</a:t>
            </a:r>
          </a:p>
          <a:p>
            <a:pPr marL="285750" indent="-285750">
              <a:buFont typeface="Arial" panose="020B0604020202020204" pitchFamily="34" charset="0"/>
              <a:buChar char="•"/>
            </a:pPr>
            <a:r>
              <a:rPr lang="en-US" dirty="0"/>
              <a:t>Day 3 you have a closing price at 4:00pm EST</a:t>
            </a:r>
          </a:p>
          <a:p>
            <a:pPr marL="285750" indent="-285750">
              <a:buFont typeface="Arial" panose="020B0604020202020204" pitchFamily="34" charset="0"/>
              <a:buChar char="•"/>
            </a:pPr>
            <a:r>
              <a:rPr lang="en-US" dirty="0"/>
              <a:t>Day 4 you have a closing price at 4:00pm EST</a:t>
            </a:r>
          </a:p>
          <a:p>
            <a:pPr marL="285750" indent="-285750">
              <a:buFont typeface="Arial" panose="020B0604020202020204" pitchFamily="34" charset="0"/>
              <a:buChar char="•"/>
            </a:pPr>
            <a:r>
              <a:rPr lang="en-US" dirty="0"/>
              <a:t>Day 5 you have a closing price at 4:00pm EST</a:t>
            </a:r>
          </a:p>
        </p:txBody>
      </p:sp>
      <p:sp>
        <p:nvSpPr>
          <p:cNvPr id="7" name="Triangle 6">
            <a:extLst>
              <a:ext uri="{FF2B5EF4-FFF2-40B4-BE49-F238E27FC236}">
                <a16:creationId xmlns:a16="http://schemas.microsoft.com/office/drawing/2014/main" id="{8D15720F-50D3-8A47-BDAC-752A57715AD4}"/>
              </a:ext>
            </a:extLst>
          </p:cNvPr>
          <p:cNvSpPr/>
          <p:nvPr/>
        </p:nvSpPr>
        <p:spPr>
          <a:xfrm rot="5400000">
            <a:off x="5094514" y="2540000"/>
            <a:ext cx="1915886" cy="1161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FD594DC-AAA3-5442-87A4-CE2EC33B2B51}"/>
              </a:ext>
            </a:extLst>
          </p:cNvPr>
          <p:cNvSpPr/>
          <p:nvPr/>
        </p:nvSpPr>
        <p:spPr>
          <a:xfrm>
            <a:off x="914400" y="3570514"/>
            <a:ext cx="4455886"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Now you have 5 complete data points to calculate the moving average.</a:t>
            </a:r>
          </a:p>
        </p:txBody>
      </p:sp>
      <p:sp>
        <p:nvSpPr>
          <p:cNvPr id="9" name="TextBox 8">
            <a:extLst>
              <a:ext uri="{FF2B5EF4-FFF2-40B4-BE49-F238E27FC236}">
                <a16:creationId xmlns:a16="http://schemas.microsoft.com/office/drawing/2014/main" id="{96E11599-6BDC-714D-AFD5-659D62077525}"/>
              </a:ext>
            </a:extLst>
          </p:cNvPr>
          <p:cNvSpPr txBox="1"/>
          <p:nvPr/>
        </p:nvSpPr>
        <p:spPr>
          <a:xfrm>
            <a:off x="6770916" y="2518229"/>
            <a:ext cx="3722914" cy="646331"/>
          </a:xfrm>
          <a:prstGeom prst="rect">
            <a:avLst/>
          </a:prstGeom>
          <a:noFill/>
        </p:spPr>
        <p:txBody>
          <a:bodyPr wrap="square" rtlCol="0">
            <a:spAutoFit/>
          </a:bodyPr>
          <a:lstStyle/>
          <a:p>
            <a:pPr marL="285750" indent="-285750">
              <a:buFont typeface="Arial" panose="020B0604020202020204" pitchFamily="34" charset="0"/>
              <a:buChar char="•"/>
            </a:pPr>
            <a:r>
              <a:rPr lang="en-US" dirty="0"/>
              <a:t>Day 6 at 9:30AM is the earliest you could trade using the 5 day MA.</a:t>
            </a:r>
          </a:p>
        </p:txBody>
      </p:sp>
      <p:sp>
        <p:nvSpPr>
          <p:cNvPr id="10" name="TextBox 9">
            <a:extLst>
              <a:ext uri="{FF2B5EF4-FFF2-40B4-BE49-F238E27FC236}">
                <a16:creationId xmlns:a16="http://schemas.microsoft.com/office/drawing/2014/main" id="{78DF4AE0-C59C-D04A-A647-7DC283DECE20}"/>
              </a:ext>
            </a:extLst>
          </p:cNvPr>
          <p:cNvSpPr txBox="1"/>
          <p:nvPr/>
        </p:nvSpPr>
        <p:spPr>
          <a:xfrm>
            <a:off x="10087428" y="5965371"/>
            <a:ext cx="1936749" cy="246221"/>
          </a:xfrm>
          <a:prstGeom prst="rect">
            <a:avLst/>
          </a:prstGeom>
          <a:noFill/>
        </p:spPr>
        <p:txBody>
          <a:bodyPr wrap="none" rtlCol="0">
            <a:spAutoFit/>
          </a:bodyPr>
          <a:lstStyle/>
          <a:p>
            <a:r>
              <a:rPr lang="en-US" sz="1000" i="1" dirty="0"/>
              <a:t>*setting aside futures/after hours</a:t>
            </a:r>
          </a:p>
        </p:txBody>
      </p:sp>
      <p:sp>
        <p:nvSpPr>
          <p:cNvPr id="11" name="Rectangle 10">
            <a:extLst>
              <a:ext uri="{FF2B5EF4-FFF2-40B4-BE49-F238E27FC236}">
                <a16:creationId xmlns:a16="http://schemas.microsoft.com/office/drawing/2014/main" id="{A60284E4-4C1C-B242-82DA-0CA384C1E3FF}"/>
              </a:ext>
            </a:extLst>
          </p:cNvPr>
          <p:cNvSpPr/>
          <p:nvPr/>
        </p:nvSpPr>
        <p:spPr>
          <a:xfrm>
            <a:off x="6698343" y="3193143"/>
            <a:ext cx="4455886" cy="892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a result you have to move the results of the calculation ”down” 1 day because that is when you would have it for use (day6)</a:t>
            </a:r>
          </a:p>
        </p:txBody>
      </p:sp>
    </p:spTree>
    <p:extLst>
      <p:ext uri="{BB962C8B-B14F-4D97-AF65-F5344CB8AC3E}">
        <p14:creationId xmlns:p14="http://schemas.microsoft.com/office/powerpoint/2010/main" val="37814243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B_TTR.R</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2228851" y="1657351"/>
            <a:ext cx="7404719"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Create three simple moving averages and plot to see the smoothing effect</a:t>
            </a:r>
          </a:p>
        </p:txBody>
      </p:sp>
      <p:sp>
        <p:nvSpPr>
          <p:cNvPr id="7" name="Slide Number Placeholder 4">
            <a:extLst>
              <a:ext uri="{FF2B5EF4-FFF2-40B4-BE49-F238E27FC236}">
                <a16:creationId xmlns:a16="http://schemas.microsoft.com/office/drawing/2014/main" id="{447B076F-2EF2-4020-87A2-CB456010B18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51</a:t>
            </a:fld>
            <a:endParaRPr lang="en-US" dirty="0"/>
          </a:p>
        </p:txBody>
      </p:sp>
    </p:spTree>
    <p:extLst>
      <p:ext uri="{BB962C8B-B14F-4D97-AF65-F5344CB8AC3E}">
        <p14:creationId xmlns:p14="http://schemas.microsoft.com/office/powerpoint/2010/main" val="36364456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BD5BF9FB-B22C-4E76-AD3C-4F59D2C60094}"/>
              </a:ext>
            </a:extLst>
          </p:cNvPr>
          <p:cNvSpPr>
            <a:spLocks noGrp="1"/>
          </p:cNvSpPr>
          <p:nvPr>
            <p:ph type="ftr" sz="quarter" idx="11"/>
          </p:nvPr>
        </p:nvSpPr>
        <p:spPr/>
        <p:txBody>
          <a:bodyPr/>
          <a:lstStyle/>
          <a:p>
            <a:r>
              <a:rPr lang="en-US" dirty="0"/>
              <a:t>Kwartler </a:t>
            </a:r>
          </a:p>
        </p:txBody>
      </p:sp>
      <p:grpSp>
        <p:nvGrpSpPr>
          <p:cNvPr id="7" name="Group 6">
            <a:extLst>
              <a:ext uri="{FF2B5EF4-FFF2-40B4-BE49-F238E27FC236}">
                <a16:creationId xmlns:a16="http://schemas.microsoft.com/office/drawing/2014/main" id="{25AAADF0-84F6-43C3-BC97-703959ADF431}"/>
              </a:ext>
            </a:extLst>
          </p:cNvPr>
          <p:cNvGrpSpPr/>
          <p:nvPr/>
        </p:nvGrpSpPr>
        <p:grpSpPr>
          <a:xfrm>
            <a:off x="960270" y="1335845"/>
            <a:ext cx="10271460" cy="4891398"/>
            <a:chOff x="240631" y="1032571"/>
            <a:chExt cx="10271460" cy="4891398"/>
          </a:xfrm>
        </p:grpSpPr>
        <p:pic>
          <p:nvPicPr>
            <p:cNvPr id="8" name="Picture 7">
              <a:extLst>
                <a:ext uri="{FF2B5EF4-FFF2-40B4-BE49-F238E27FC236}">
                  <a16:creationId xmlns:a16="http://schemas.microsoft.com/office/drawing/2014/main" id="{517F7B1E-6B46-417D-9622-15094CBCBEF8}"/>
                </a:ext>
              </a:extLst>
            </p:cNvPr>
            <p:cNvPicPr>
              <a:picLocks noChangeAspect="1"/>
            </p:cNvPicPr>
            <p:nvPr/>
          </p:nvPicPr>
          <p:blipFill>
            <a:blip r:embed="rId2"/>
            <a:stretch>
              <a:fillRect/>
            </a:stretch>
          </p:blipFill>
          <p:spPr>
            <a:xfrm>
              <a:off x="240631" y="1032571"/>
              <a:ext cx="9933542" cy="4891398"/>
            </a:xfrm>
            <a:prstGeom prst="rect">
              <a:avLst/>
            </a:prstGeom>
          </p:spPr>
        </p:pic>
        <p:sp>
          <p:nvSpPr>
            <p:cNvPr id="9" name="Oval 8">
              <a:extLst>
                <a:ext uri="{FF2B5EF4-FFF2-40B4-BE49-F238E27FC236}">
                  <a16:creationId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4041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BD5BF9FB-B22C-4E76-AD3C-4F59D2C60094}"/>
              </a:ext>
            </a:extLst>
          </p:cNvPr>
          <p:cNvSpPr>
            <a:spLocks noGrp="1"/>
          </p:cNvSpPr>
          <p:nvPr>
            <p:ph type="ftr" sz="quarter" idx="11"/>
          </p:nvPr>
        </p:nvSpPr>
        <p:spPr/>
        <p:txBody>
          <a:bodyPr/>
          <a:lstStyle/>
          <a:p>
            <a:r>
              <a:rPr lang="en-US" dirty="0"/>
              <a:t>Kwartler </a:t>
            </a:r>
          </a:p>
        </p:txBody>
      </p:sp>
      <p:grpSp>
        <p:nvGrpSpPr>
          <p:cNvPr id="7" name="Group 6">
            <a:extLst>
              <a:ext uri="{FF2B5EF4-FFF2-40B4-BE49-F238E27FC236}">
                <a16:creationId xmlns:a16="http://schemas.microsoft.com/office/drawing/2014/main" id="{25AAADF0-84F6-43C3-BC97-703959ADF431}"/>
              </a:ext>
            </a:extLst>
          </p:cNvPr>
          <p:cNvGrpSpPr/>
          <p:nvPr/>
        </p:nvGrpSpPr>
        <p:grpSpPr>
          <a:xfrm>
            <a:off x="960270" y="1335845"/>
            <a:ext cx="10271460" cy="3721474"/>
            <a:chOff x="240631" y="1032571"/>
            <a:chExt cx="10271460" cy="3721474"/>
          </a:xfrm>
        </p:grpSpPr>
        <p:pic>
          <p:nvPicPr>
            <p:cNvPr id="8" name="Picture 7">
              <a:extLst>
                <a:ext uri="{FF2B5EF4-FFF2-40B4-BE49-F238E27FC236}">
                  <a16:creationId xmlns:a16="http://schemas.microsoft.com/office/drawing/2014/main" id="{517F7B1E-6B46-417D-9622-15094CBCBEF8}"/>
                </a:ext>
              </a:extLst>
            </p:cNvPr>
            <p:cNvPicPr>
              <a:picLocks noChangeAspect="1"/>
            </p:cNvPicPr>
            <p:nvPr/>
          </p:nvPicPr>
          <p:blipFill rotWithShape="1">
            <a:blip r:embed="rId2"/>
            <a:srcRect b="26916"/>
            <a:stretch/>
          </p:blipFill>
          <p:spPr>
            <a:xfrm>
              <a:off x="240631" y="1032571"/>
              <a:ext cx="9933542" cy="3574822"/>
            </a:xfrm>
            <a:prstGeom prst="rect">
              <a:avLst/>
            </a:prstGeom>
          </p:spPr>
        </p:pic>
        <p:sp>
          <p:nvSpPr>
            <p:cNvPr id="9" name="Oval 8">
              <a:extLst>
                <a:ext uri="{FF2B5EF4-FFF2-40B4-BE49-F238E27FC236}">
                  <a16:creationId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77333" y="5461000"/>
            <a:ext cx="3062120" cy="646331"/>
          </a:xfrm>
          <a:prstGeom prst="rect">
            <a:avLst/>
          </a:prstGeom>
          <a:noFill/>
        </p:spPr>
        <p:txBody>
          <a:bodyPr wrap="none" rtlCol="0">
            <a:spAutoFit/>
          </a:bodyPr>
          <a:lstStyle/>
          <a:p>
            <a:r>
              <a:rPr lang="en-US" dirty="0"/>
              <a:t>200 day: 9.5 months of trading</a:t>
            </a:r>
          </a:p>
          <a:p>
            <a:r>
              <a:rPr lang="en-US" dirty="0"/>
              <a:t>50 day: ~2.4 months of trading</a:t>
            </a:r>
          </a:p>
        </p:txBody>
      </p:sp>
      <p:sp>
        <p:nvSpPr>
          <p:cNvPr id="6" name="Right Arrow 5"/>
          <p:cNvSpPr/>
          <p:nvPr/>
        </p:nvSpPr>
        <p:spPr>
          <a:xfrm>
            <a:off x="3800127" y="5521699"/>
            <a:ext cx="2336800" cy="524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Indicator Information</a:t>
            </a:r>
          </a:p>
        </p:txBody>
      </p:sp>
      <p:sp>
        <p:nvSpPr>
          <p:cNvPr id="16" name="TextBox 15"/>
          <p:cNvSpPr txBox="1"/>
          <p:nvPr/>
        </p:nvSpPr>
        <p:spPr>
          <a:xfrm>
            <a:off x="6197600" y="5461000"/>
            <a:ext cx="5164667" cy="646331"/>
          </a:xfrm>
          <a:prstGeom prst="rect">
            <a:avLst/>
          </a:prstGeom>
          <a:noFill/>
        </p:spPr>
        <p:txBody>
          <a:bodyPr wrap="square" rtlCol="0">
            <a:spAutoFit/>
          </a:bodyPr>
          <a:lstStyle/>
          <a:p>
            <a:r>
              <a:rPr lang="en-US" dirty="0"/>
              <a:t>If the 50day average is &gt; than the 200day then money is moving into the stock.  Converse is True.</a:t>
            </a:r>
          </a:p>
        </p:txBody>
      </p:sp>
    </p:spTree>
    <p:extLst>
      <p:ext uri="{BB962C8B-B14F-4D97-AF65-F5344CB8AC3E}">
        <p14:creationId xmlns:p14="http://schemas.microsoft.com/office/powerpoint/2010/main" val="38446421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1D6B3-9673-F84E-8C05-89CE0DD740DC}"/>
              </a:ext>
            </a:extLst>
          </p:cNvPr>
          <p:cNvSpPr>
            <a:spLocks noGrp="1"/>
          </p:cNvSpPr>
          <p:nvPr>
            <p:ph type="title"/>
          </p:nvPr>
        </p:nvSpPr>
        <p:spPr/>
        <p:txBody>
          <a:bodyPr>
            <a:normAutofit fontScale="90000"/>
          </a:bodyPr>
          <a:lstStyle/>
          <a:p>
            <a:r>
              <a:rPr lang="en-US" dirty="0"/>
              <a:t>Do people really use SMA?</a:t>
            </a:r>
          </a:p>
        </p:txBody>
      </p:sp>
      <p:sp>
        <p:nvSpPr>
          <p:cNvPr id="3" name="Date Placeholder 2">
            <a:extLst>
              <a:ext uri="{FF2B5EF4-FFF2-40B4-BE49-F238E27FC236}">
                <a16:creationId xmlns:a16="http://schemas.microsoft.com/office/drawing/2014/main" id="{240478F7-FE89-1646-ACFD-D11E1174F9E1}"/>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5" name="Slide Number Placeholder 4">
            <a:extLst>
              <a:ext uri="{FF2B5EF4-FFF2-40B4-BE49-F238E27FC236}">
                <a16:creationId xmlns:a16="http://schemas.microsoft.com/office/drawing/2014/main" id="{E002F096-B26A-104D-BC7A-3C5B2782D1E9}"/>
              </a:ext>
            </a:extLst>
          </p:cNvPr>
          <p:cNvSpPr>
            <a:spLocks noGrp="1"/>
          </p:cNvSpPr>
          <p:nvPr>
            <p:ph type="sldNum" sz="quarter" idx="4"/>
          </p:nvPr>
        </p:nvSpPr>
        <p:spPr/>
        <p:txBody>
          <a:bodyPr/>
          <a:lstStyle/>
          <a:p>
            <a:fld id="{37290FF7-652B-4475-AEAB-8B1A5D23AE09}" type="slidenum">
              <a:rPr lang="en-US" smtClean="0"/>
              <a:t>54</a:t>
            </a:fld>
            <a:endParaRPr lang="en-US"/>
          </a:p>
        </p:txBody>
      </p:sp>
      <p:sp>
        <p:nvSpPr>
          <p:cNvPr id="6" name="Rectangle 5">
            <a:extLst>
              <a:ext uri="{FF2B5EF4-FFF2-40B4-BE49-F238E27FC236}">
                <a16:creationId xmlns:a16="http://schemas.microsoft.com/office/drawing/2014/main" id="{43930406-EBFD-B048-A49D-504A6886829B}"/>
              </a:ext>
            </a:extLst>
          </p:cNvPr>
          <p:cNvSpPr/>
          <p:nvPr/>
        </p:nvSpPr>
        <p:spPr>
          <a:xfrm>
            <a:off x="275771" y="5834988"/>
            <a:ext cx="8940800" cy="923330"/>
          </a:xfrm>
          <a:prstGeom prst="rect">
            <a:avLst/>
          </a:prstGeom>
        </p:spPr>
        <p:txBody>
          <a:bodyPr wrap="square">
            <a:spAutoFit/>
          </a:bodyPr>
          <a:lstStyle/>
          <a:p>
            <a:r>
              <a:rPr lang="en-US" dirty="0">
                <a:hlinkClick r:id="rId2"/>
              </a:rPr>
              <a:t>https://www.benzinga.com/markets/21/11/23791953/ominous-death-cross-forms-on-johnson-johnsons-chart</a:t>
            </a:r>
            <a:endParaRPr lang="en-US" dirty="0"/>
          </a:p>
          <a:p>
            <a:endParaRPr lang="en-US" dirty="0"/>
          </a:p>
        </p:txBody>
      </p:sp>
      <p:sp>
        <p:nvSpPr>
          <p:cNvPr id="9" name="Footer Placeholder 3">
            <a:extLst>
              <a:ext uri="{FF2B5EF4-FFF2-40B4-BE49-F238E27FC236}">
                <a16:creationId xmlns:a16="http://schemas.microsoft.com/office/drawing/2014/main" id="{139D743B-CCA8-344B-A63C-C295B8C387A5}"/>
              </a:ext>
            </a:extLst>
          </p:cNvPr>
          <p:cNvSpPr>
            <a:spLocks noGrp="1"/>
          </p:cNvSpPr>
          <p:nvPr>
            <p:ph type="ftr" sz="quarter" idx="11"/>
          </p:nvPr>
        </p:nvSpPr>
        <p:spPr>
          <a:xfrm>
            <a:off x="4038600" y="6356350"/>
            <a:ext cx="4114800" cy="365125"/>
          </a:xfrm>
        </p:spPr>
        <p:txBody>
          <a:bodyPr/>
          <a:lstStyle/>
          <a:p>
            <a:r>
              <a:rPr lang="en-US" dirty="0"/>
              <a:t>Kwartler </a:t>
            </a:r>
          </a:p>
        </p:txBody>
      </p:sp>
      <p:pic>
        <p:nvPicPr>
          <p:cNvPr id="7" name="Picture 6">
            <a:extLst>
              <a:ext uri="{FF2B5EF4-FFF2-40B4-BE49-F238E27FC236}">
                <a16:creationId xmlns:a16="http://schemas.microsoft.com/office/drawing/2014/main" id="{B78DAFDB-B28D-2548-B02A-FF373FF954F8}"/>
              </a:ext>
            </a:extLst>
          </p:cNvPr>
          <p:cNvPicPr>
            <a:picLocks noChangeAspect="1"/>
          </p:cNvPicPr>
          <p:nvPr/>
        </p:nvPicPr>
        <p:blipFill>
          <a:blip r:embed="rId3"/>
          <a:stretch>
            <a:fillRect/>
          </a:stretch>
        </p:blipFill>
        <p:spPr>
          <a:xfrm>
            <a:off x="3581400" y="1167256"/>
            <a:ext cx="4220685" cy="4523487"/>
          </a:xfrm>
          <a:prstGeom prst="rect">
            <a:avLst/>
          </a:prstGeom>
        </p:spPr>
      </p:pic>
    </p:spTree>
    <p:extLst>
      <p:ext uri="{BB962C8B-B14F-4D97-AF65-F5344CB8AC3E}">
        <p14:creationId xmlns:p14="http://schemas.microsoft.com/office/powerpoint/2010/main" val="2005419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FB73-85DC-4683-AB70-C01B7F3764DE}"/>
              </a:ext>
            </a:extLst>
          </p:cNvPr>
          <p:cNvSpPr>
            <a:spLocks noGrp="1"/>
          </p:cNvSpPr>
          <p:nvPr>
            <p:ph type="title"/>
          </p:nvPr>
        </p:nvSpPr>
        <p:spPr/>
        <p:txBody>
          <a:bodyPr>
            <a:normAutofit fontScale="90000"/>
          </a:bodyPr>
          <a:lstStyle/>
          <a:p>
            <a:r>
              <a:rPr lang="en-US" dirty="0"/>
              <a:t>Once you have an indicator you must test it.</a:t>
            </a:r>
          </a:p>
        </p:txBody>
      </p:sp>
      <p:sp>
        <p:nvSpPr>
          <p:cNvPr id="3" name="Date Placeholder 2">
            <a:extLst>
              <a:ext uri="{FF2B5EF4-FFF2-40B4-BE49-F238E27FC236}">
                <a16:creationId xmlns:a16="http://schemas.microsoft.com/office/drawing/2014/main" id="{744C21B2-B92D-4349-B18A-F39A2E0FC6A4}"/>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F471AE61-90AD-4ABD-84D8-DB9A0BCB72EF}"/>
              </a:ext>
            </a:extLst>
          </p:cNvPr>
          <p:cNvSpPr>
            <a:spLocks noGrp="1"/>
          </p:cNvSpPr>
          <p:nvPr>
            <p:ph type="ftr" sz="quarter" idx="11"/>
          </p:nvPr>
        </p:nvSpPr>
        <p:spPr/>
        <p:txBody>
          <a:bodyPr/>
          <a:lstStyle/>
          <a:p>
            <a:r>
              <a:rPr lang="en-US" dirty="0"/>
              <a:t>Kwartler </a:t>
            </a:r>
          </a:p>
        </p:txBody>
      </p:sp>
      <p:sp>
        <p:nvSpPr>
          <p:cNvPr id="5" name="Rectangle 4">
            <a:extLst>
              <a:ext uri="{FF2B5EF4-FFF2-40B4-BE49-F238E27FC236}">
                <a16:creationId xmlns:a16="http://schemas.microsoft.com/office/drawing/2014/main" id="{093EEFF5-CF5E-4524-9811-9A88D45EB99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 investor can “</a:t>
            </a:r>
            <a:r>
              <a:rPr lang="en-US" sz="2000" dirty="0" err="1"/>
              <a:t>backtest</a:t>
            </a:r>
            <a:r>
              <a:rPr lang="en-US" sz="2000" dirty="0"/>
              <a:t>” the strategy to find an acceptable “n” in case 50/200 doesn’t work.  Once the best “n” is found, an investor can look for “crosses” to indicate buy/sell.</a:t>
            </a:r>
          </a:p>
        </p:txBody>
      </p:sp>
      <p:pic>
        <p:nvPicPr>
          <p:cNvPr id="6" name="Picture 5"/>
          <p:cNvPicPr>
            <a:picLocks noChangeAspect="1"/>
          </p:cNvPicPr>
          <p:nvPr/>
        </p:nvPicPr>
        <p:blipFill rotWithShape="1">
          <a:blip r:embed="rId2"/>
          <a:srcRect l="6111" t="13805" b="9768"/>
          <a:stretch/>
        </p:blipFill>
        <p:spPr>
          <a:xfrm>
            <a:off x="948268" y="1049868"/>
            <a:ext cx="10261600" cy="4311086"/>
          </a:xfrm>
          <a:prstGeom prst="rect">
            <a:avLst/>
          </a:prstGeom>
        </p:spPr>
      </p:pic>
    </p:spTree>
    <p:extLst>
      <p:ext uri="{BB962C8B-B14F-4D97-AF65-F5344CB8AC3E}">
        <p14:creationId xmlns:p14="http://schemas.microsoft.com/office/powerpoint/2010/main" val="3832711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Interpreting the Rate of Change (ROC)</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Right Brace 6"/>
          <p:cNvSpPr/>
          <p:nvPr/>
        </p:nvSpPr>
        <p:spPr>
          <a:xfrm>
            <a:off x="7743826" y="1357312"/>
            <a:ext cx="614363" cy="1885950"/>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7729538" y="3447834"/>
            <a:ext cx="614363" cy="404813"/>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7729538" y="4151794"/>
            <a:ext cx="614363" cy="709612"/>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546308" y="2074397"/>
            <a:ext cx="1928812" cy="523220"/>
          </a:xfrm>
          <a:prstGeom prst="rect">
            <a:avLst/>
          </a:prstGeom>
          <a:noFill/>
        </p:spPr>
        <p:txBody>
          <a:bodyPr wrap="square" rtlCol="0">
            <a:spAutoFit/>
          </a:bodyPr>
          <a:lstStyle/>
          <a:p>
            <a:r>
              <a:rPr lang="en-US" sz="1400" dirty="0"/>
              <a:t>Total Cumulative Return using the rule.</a:t>
            </a:r>
          </a:p>
        </p:txBody>
      </p:sp>
      <p:sp>
        <p:nvSpPr>
          <p:cNvPr id="11" name="TextBox 10"/>
          <p:cNvSpPr txBox="1"/>
          <p:nvPr/>
        </p:nvSpPr>
        <p:spPr>
          <a:xfrm>
            <a:off x="8434730" y="3203003"/>
            <a:ext cx="2420034" cy="830997"/>
          </a:xfrm>
          <a:prstGeom prst="rect">
            <a:avLst/>
          </a:prstGeom>
          <a:noFill/>
        </p:spPr>
        <p:txBody>
          <a:bodyPr wrap="square" rtlCol="0">
            <a:spAutoFit/>
          </a:bodyPr>
          <a:lstStyle/>
          <a:p>
            <a:r>
              <a:rPr lang="en-US" sz="1200" dirty="0"/>
              <a:t>Day to Day Return</a:t>
            </a:r>
          </a:p>
          <a:p>
            <a:r>
              <a:rPr lang="en-US" sz="1200" dirty="0"/>
              <a:t>Important if rule is sub one day periodicity or if one day of wild swings affects outcome</a:t>
            </a:r>
          </a:p>
        </p:txBody>
      </p:sp>
      <p:sp>
        <p:nvSpPr>
          <p:cNvPr id="12" name="TextBox 11"/>
          <p:cNvSpPr txBox="1"/>
          <p:nvPr/>
        </p:nvSpPr>
        <p:spPr>
          <a:xfrm>
            <a:off x="8401392" y="4318825"/>
            <a:ext cx="2266608" cy="830997"/>
          </a:xfrm>
          <a:prstGeom prst="rect">
            <a:avLst/>
          </a:prstGeom>
          <a:noFill/>
        </p:spPr>
        <p:txBody>
          <a:bodyPr wrap="square" rtlCol="0">
            <a:spAutoFit/>
          </a:bodyPr>
          <a:lstStyle/>
          <a:p>
            <a:r>
              <a:rPr lang="en-US" sz="1200" dirty="0"/>
              <a:t>Peak to trough % change, used to understand volatility and a maximum you might lose when its not going well.</a:t>
            </a:r>
          </a:p>
        </p:txBody>
      </p:sp>
      <p:sp>
        <p:nvSpPr>
          <p:cNvPr id="14" name="Slide Number Placeholder 4">
            <a:extLst>
              <a:ext uri="{FF2B5EF4-FFF2-40B4-BE49-F238E27FC236}">
                <a16:creationId xmlns:a16="http://schemas.microsoft.com/office/drawing/2014/main" id="{5A0CEC08-4488-4841-9FF8-00DA7C831C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56</a:t>
            </a:fld>
            <a:endParaRPr lang="en-US" dirty="0"/>
          </a:p>
        </p:txBody>
      </p:sp>
      <p:pic>
        <p:nvPicPr>
          <p:cNvPr id="17" name="Picture 16">
            <a:extLst>
              <a:ext uri="{FF2B5EF4-FFF2-40B4-BE49-F238E27FC236}">
                <a16:creationId xmlns:a16="http://schemas.microsoft.com/office/drawing/2014/main" id="{7DEFD573-152F-4ADA-929D-D502BBF3D3BE}"/>
              </a:ext>
            </a:extLst>
          </p:cNvPr>
          <p:cNvPicPr>
            <a:picLocks noChangeAspect="1"/>
          </p:cNvPicPr>
          <p:nvPr/>
        </p:nvPicPr>
        <p:blipFill>
          <a:blip r:embed="rId3"/>
          <a:stretch>
            <a:fillRect/>
          </a:stretch>
        </p:blipFill>
        <p:spPr>
          <a:xfrm>
            <a:off x="2457776" y="1229390"/>
            <a:ext cx="5083643" cy="3857015"/>
          </a:xfrm>
          <a:prstGeom prst="rect">
            <a:avLst/>
          </a:prstGeom>
        </p:spPr>
      </p:pic>
      <p:sp>
        <p:nvSpPr>
          <p:cNvPr id="18" name="Rectangle 17">
            <a:extLst>
              <a:ext uri="{FF2B5EF4-FFF2-40B4-BE49-F238E27FC236}">
                <a16:creationId xmlns:a16="http://schemas.microsoft.com/office/drawing/2014/main" id="{8E571BB5-3C97-4EEC-86D9-D2BC82DF1564}"/>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SMA as an Indicator for CMG as shown in a performance chart.</a:t>
            </a:r>
          </a:p>
        </p:txBody>
      </p:sp>
    </p:spTree>
    <p:extLst>
      <p:ext uri="{BB962C8B-B14F-4D97-AF65-F5344CB8AC3E}">
        <p14:creationId xmlns:p14="http://schemas.microsoft.com/office/powerpoint/2010/main" val="4086849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C_TTR_50Day_200Day_SMA.R</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dirty="0"/>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4830242" y="2072021"/>
            <a:ext cx="7227080" cy="2739211"/>
          </a:xfrm>
          <a:prstGeom prst="rect">
            <a:avLst/>
          </a:prstGeom>
          <a:noFill/>
        </p:spPr>
        <p:txBody>
          <a:bodyPr wrap="square" rtlCol="0">
            <a:spAutoFit/>
          </a:bodyPr>
          <a:lstStyle/>
          <a:p>
            <a:r>
              <a:rPr lang="en-US" sz="2800" u="sng"/>
              <a:t>Learning Objective:</a:t>
            </a:r>
          </a:p>
          <a:p>
            <a:pPr marL="285750" indent="-285750">
              <a:buFont typeface="Arial" panose="020B0604020202020204" pitchFamily="34" charset="0"/>
              <a:buChar char="•"/>
            </a:pPr>
            <a:r>
              <a:rPr lang="en-US"/>
              <a:t>Get real stock data</a:t>
            </a:r>
          </a:p>
          <a:p>
            <a:pPr marL="285750" indent="-285750">
              <a:buFont typeface="Arial" panose="020B0604020202020204" pitchFamily="34" charset="0"/>
              <a:buChar char="•"/>
            </a:pPr>
            <a:r>
              <a:rPr lang="en-US"/>
              <a:t>Subset an xts object</a:t>
            </a:r>
          </a:p>
          <a:p>
            <a:pPr marL="285750" indent="-285750">
              <a:buFont typeface="Arial" panose="020B0604020202020204" pitchFamily="34" charset="0"/>
              <a:buChar char="•"/>
            </a:pPr>
            <a:r>
              <a:rPr lang="en-US"/>
              <a:t>Calculate SMA 50 &amp; 200</a:t>
            </a:r>
          </a:p>
          <a:p>
            <a:pPr marL="285750" indent="-285750">
              <a:buFont typeface="Arial" panose="020B0604020202020204" pitchFamily="34" charset="0"/>
              <a:buChar char="•"/>
            </a:pPr>
            <a:r>
              <a:rPr lang="en-US"/>
              <a:t>Create a trading indicator (rule)</a:t>
            </a:r>
          </a:p>
          <a:p>
            <a:pPr marL="285750" indent="-285750">
              <a:buFont typeface="Arial" panose="020B0604020202020204" pitchFamily="34" charset="0"/>
              <a:buChar char="•"/>
            </a:pPr>
            <a:r>
              <a:rPr lang="en-US"/>
              <a:t>Lag the Rule</a:t>
            </a:r>
          </a:p>
          <a:p>
            <a:pPr marL="285750" indent="-285750">
              <a:buFont typeface="Arial" panose="020B0604020202020204" pitchFamily="34" charset="0"/>
              <a:buChar char="•"/>
            </a:pPr>
            <a:r>
              <a:rPr lang="en-US"/>
              <a:t>Back-test the lagged rule to see cumulative returns</a:t>
            </a:r>
          </a:p>
          <a:p>
            <a:pPr marL="285750" indent="-285750">
              <a:buFont typeface="Arial" panose="020B0604020202020204" pitchFamily="34" charset="0"/>
              <a:buChar char="•"/>
            </a:pPr>
            <a:r>
              <a:rPr lang="en-US"/>
              <a:t>Switch a single character in the rule &amp; back-test again to see the impact like Knight Capital</a:t>
            </a:r>
            <a:endParaRPr lang="en-US" dirty="0"/>
          </a:p>
        </p:txBody>
      </p:sp>
      <p:sp>
        <p:nvSpPr>
          <p:cNvPr id="7" name="Slide Number Placeholder 4">
            <a:extLst>
              <a:ext uri="{FF2B5EF4-FFF2-40B4-BE49-F238E27FC236}">
                <a16:creationId xmlns:a16="http://schemas.microsoft.com/office/drawing/2014/main" id="{F25E41BD-D461-41C0-9EEC-89A5021DA27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57</a:t>
            </a:fld>
            <a:endParaRPr lang="en-US" dirty="0"/>
          </a:p>
        </p:txBody>
      </p:sp>
      <p:pic>
        <p:nvPicPr>
          <p:cNvPr id="1026" name="Picture 2" descr="When you work in a Steel Mill And people whine about how hot it is outside.  | Make a Meme">
            <a:extLst>
              <a:ext uri="{FF2B5EF4-FFF2-40B4-BE49-F238E27FC236}">
                <a16:creationId xmlns:a16="http://schemas.microsoft.com/office/drawing/2014/main" id="{94B66CEE-3922-7448-8282-10AA9EC0B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74" y="2079523"/>
            <a:ext cx="4293420" cy="269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845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7EC854-EEC7-4587-BBE7-3B5A246047E8}"/>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kern="1200">
                <a:solidFill>
                  <a:srgbClr val="FFFFFF"/>
                </a:solidFill>
                <a:latin typeface="+mj-lt"/>
                <a:ea typeface="+mj-ea"/>
                <a:cs typeface="+mj-cs"/>
              </a:rPr>
              <a:t>Moving Average Convergence Divergence</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48CD98B2-86C5-4424-9E0D-5C53BDDABF1C}"/>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a:t>By measuring </a:t>
            </a:r>
            <a:r>
              <a:rPr lang="en-US" i="1" u="sng"/>
              <a:t>the moving average of two moving averages with different time frames</a:t>
            </a:r>
            <a:r>
              <a:rPr lang="en-US"/>
              <a:t>, an investor hopes to capture when momentum is building or receding.  </a:t>
            </a:r>
          </a:p>
        </p:txBody>
      </p:sp>
      <p:sp>
        <p:nvSpPr>
          <p:cNvPr id="3" name="Date Placeholder 2">
            <a:extLst>
              <a:ext uri="{FF2B5EF4-FFF2-40B4-BE49-F238E27FC236}">
                <a16:creationId xmlns:a16="http://schemas.microsoft.com/office/drawing/2014/main" id="{B2DD630E-DF67-4EA8-A73A-025083DD4BF2}"/>
              </a:ext>
            </a:extLst>
          </p:cNvPr>
          <p:cNvSpPr>
            <a:spLocks noGrp="1"/>
          </p:cNvSpPr>
          <p:nvPr>
            <p:ph type="dt" sz="half" idx="10"/>
          </p:nvPr>
        </p:nvSpPr>
        <p:spPr>
          <a:xfrm>
            <a:off x="838200" y="6356350"/>
            <a:ext cx="1639957" cy="365125"/>
          </a:xfrm>
        </p:spPr>
        <p:txBody>
          <a:bodyPr vert="horz" lIns="91440" tIns="45720" rIns="91440" bIns="45720" rtlCol="0" anchor="ctr">
            <a:normAutofit/>
          </a:bodyPr>
          <a:lstStyle/>
          <a:p>
            <a:pPr defTabSz="914400">
              <a:spcAft>
                <a:spcPts val="600"/>
              </a:spcAft>
            </a:pPr>
            <a:fld id="{6700A58B-DD98-43D0-B791-721480A02982}" type="datetime1">
              <a:rPr lang="en-US">
                <a:solidFill>
                  <a:srgbClr val="FFFFFF"/>
                </a:solidFill>
              </a:rPr>
              <a:pPr defTabSz="914400">
                <a:spcAft>
                  <a:spcPts val="600"/>
                </a:spcAft>
              </a:pPr>
              <a:t>4/7/25</a:t>
            </a:fld>
            <a:endParaRPr lang="en-US">
              <a:solidFill>
                <a:srgbClr val="FFFFFF"/>
              </a:solidFill>
            </a:endParaRPr>
          </a:p>
        </p:txBody>
      </p:sp>
      <p:sp>
        <p:nvSpPr>
          <p:cNvPr id="4" name="Footer Placeholder 3">
            <a:extLst>
              <a:ext uri="{FF2B5EF4-FFF2-40B4-BE49-F238E27FC236}">
                <a16:creationId xmlns:a16="http://schemas.microsoft.com/office/drawing/2014/main" id="{C6B2F72C-1B6C-44D8-A3B5-6219E6E7AC79}"/>
              </a:ext>
            </a:extLst>
          </p:cNvPr>
          <p:cNvSpPr>
            <a:spLocks noGrp="1"/>
          </p:cNvSpPr>
          <p:nvPr>
            <p:ph type="ftr" sz="quarter" idx="11"/>
          </p:nvPr>
        </p:nvSpPr>
        <p:spPr>
          <a:xfrm>
            <a:off x="4038600" y="6356350"/>
            <a:ext cx="5251174" cy="365125"/>
          </a:xfrm>
        </p:spPr>
        <p:txBody>
          <a:bodyPr vert="horz" lIns="91440" tIns="45720" rIns="91440" bIns="45720" rtlCol="0" anchor="ctr">
            <a:normAutofit/>
          </a:bodyPr>
          <a:lstStyle/>
          <a:p>
            <a:pPr defTabSz="914400">
              <a:spcAft>
                <a:spcPts val="600"/>
              </a:spcAft>
            </a:pPr>
            <a:r>
              <a:rPr lang="en-US" kern="1200" dirty="0">
                <a:solidFill>
                  <a:schemeClr val="tx1">
                    <a:tint val="75000"/>
                  </a:schemeClr>
                </a:solidFill>
                <a:latin typeface="+mn-lt"/>
                <a:ea typeface="+mn-ea"/>
                <a:cs typeface="+mn-cs"/>
              </a:rPr>
              <a:t>Kwartler </a:t>
            </a:r>
          </a:p>
        </p:txBody>
      </p:sp>
    </p:spTree>
    <p:extLst>
      <p:ext uri="{BB962C8B-B14F-4D97-AF65-F5344CB8AC3E}">
        <p14:creationId xmlns:p14="http://schemas.microsoft.com/office/powerpoint/2010/main" val="780651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EC854-EEC7-4587-BBE7-3B5A246047E8}"/>
              </a:ext>
            </a:extLst>
          </p:cNvPr>
          <p:cNvSpPr>
            <a:spLocks noGrp="1"/>
          </p:cNvSpPr>
          <p:nvPr>
            <p:ph type="title"/>
          </p:nvPr>
        </p:nvSpPr>
        <p:spPr/>
        <p:txBody>
          <a:bodyPr>
            <a:normAutofit fontScale="90000"/>
          </a:bodyPr>
          <a:lstStyle/>
          <a:p>
            <a:r>
              <a:rPr lang="en-US" dirty="0"/>
              <a:t>Moving Average Convergence Divergence</a:t>
            </a:r>
          </a:p>
        </p:txBody>
      </p:sp>
      <p:sp>
        <p:nvSpPr>
          <p:cNvPr id="3" name="Date Placeholder 2">
            <a:extLst>
              <a:ext uri="{FF2B5EF4-FFF2-40B4-BE49-F238E27FC236}">
                <a16:creationId xmlns:a16="http://schemas.microsoft.com/office/drawing/2014/main" id="{B2DD630E-DF67-4EA8-A73A-025083DD4BF2}"/>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C6B2F72C-1B6C-44D8-A3B5-6219E6E7AC79}"/>
              </a:ext>
            </a:extLst>
          </p:cNvPr>
          <p:cNvSpPr>
            <a:spLocks noGrp="1"/>
          </p:cNvSpPr>
          <p:nvPr>
            <p:ph type="ftr" sz="quarter" idx="11"/>
          </p:nvPr>
        </p:nvSpPr>
        <p:spPr/>
        <p:txBody>
          <a:bodyPr/>
          <a:lstStyle/>
          <a:p>
            <a:r>
              <a:rPr lang="en-US" dirty="0"/>
              <a:t>Kwartler </a:t>
            </a:r>
          </a:p>
        </p:txBody>
      </p:sp>
      <p:pic>
        <p:nvPicPr>
          <p:cNvPr id="1026" name="Picture 2" descr="https://encrypted-tbn0.gstatic.com/images?q=tbn:ANd9GcTmWHhswmZeevpKDSAZfqIDwA2FsFNYWFvej9pYWddu7rBRY3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7" y="1282700"/>
            <a:ext cx="5491687"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2600" y="2743200"/>
            <a:ext cx="5560689" cy="369332"/>
          </a:xfrm>
          <a:prstGeom prst="rect">
            <a:avLst/>
          </a:prstGeom>
          <a:noFill/>
        </p:spPr>
        <p:txBody>
          <a:bodyPr wrap="none" rtlCol="0">
            <a:spAutoFit/>
          </a:bodyPr>
          <a:lstStyle/>
          <a:p>
            <a:pPr algn="ctr"/>
            <a:r>
              <a:rPr lang="en-US" dirty="0"/>
              <a:t>Money is moving into a stock…let’s jump on the upswing!</a:t>
            </a:r>
          </a:p>
        </p:txBody>
      </p:sp>
      <p:sp>
        <p:nvSpPr>
          <p:cNvPr id="8" name="TextBox 7"/>
          <p:cNvSpPr txBox="1"/>
          <p:nvPr/>
        </p:nvSpPr>
        <p:spPr>
          <a:xfrm>
            <a:off x="1007134" y="3251200"/>
            <a:ext cx="4511620" cy="369332"/>
          </a:xfrm>
          <a:prstGeom prst="rect">
            <a:avLst/>
          </a:prstGeom>
          <a:noFill/>
        </p:spPr>
        <p:txBody>
          <a:bodyPr wrap="none" rtlCol="0">
            <a:spAutoFit/>
          </a:bodyPr>
          <a:lstStyle/>
          <a:p>
            <a:pPr algn="ctr"/>
            <a:r>
              <a:rPr lang="en-US" dirty="0"/>
              <a:t>Money is moving away from a stock…let’s sell!</a:t>
            </a:r>
          </a:p>
        </p:txBody>
      </p:sp>
    </p:spTree>
    <p:extLst>
      <p:ext uri="{BB962C8B-B14F-4D97-AF65-F5344CB8AC3E}">
        <p14:creationId xmlns:p14="http://schemas.microsoft.com/office/powerpoint/2010/main" val="3204414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76445"/>
            <a:ext cx="2347223" cy="36052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243840" y="1905001"/>
            <a:ext cx="9814561" cy="369332"/>
          </a:xfrm>
          <a:prstGeom prst="rect">
            <a:avLst/>
          </a:prstGeom>
          <a:noFill/>
        </p:spPr>
        <p:txBody>
          <a:bodyPr wrap="square" rtlCol="0">
            <a:spAutoFit/>
          </a:bodyPr>
          <a:lstStyle/>
          <a:p>
            <a:r>
              <a:rPr lang="en-US" dirty="0"/>
              <a:t>Traditional financial performance indicators trigger an action regardless of sector, or company product.   </a:t>
            </a:r>
          </a:p>
        </p:txBody>
      </p:sp>
      <p:sp>
        <p:nvSpPr>
          <p:cNvPr id="11" name="Oval Callout 10"/>
          <p:cNvSpPr/>
          <p:nvPr/>
        </p:nvSpPr>
        <p:spPr>
          <a:xfrm>
            <a:off x="3944247" y="2481194"/>
            <a:ext cx="5827073" cy="1409700"/>
          </a:xfrm>
          <a:prstGeom prst="wedgeEllipseCallout">
            <a:avLst>
              <a:gd name="adj1" fmla="val -80467"/>
              <a:gd name="adj2" fmla="val 387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Monsanto (MON) makes genetically modified food, I don’t care if it is safe.  I bought the stock because the EPS is good.</a:t>
            </a:r>
          </a:p>
        </p:txBody>
      </p:sp>
      <p:sp>
        <p:nvSpPr>
          <p:cNvPr id="10" name="Slide Number Placeholder 4">
            <a:extLst>
              <a:ext uri="{FF2B5EF4-FFF2-40B4-BE49-F238E27FC236}">
                <a16:creationId xmlns:a16="http://schemas.microsoft.com/office/drawing/2014/main" id="{2426AF38-7352-4CFF-AE67-244D3C91B8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a:t>
            </a:fld>
            <a:endParaRPr lang="en-US" dirty="0"/>
          </a:p>
        </p:txBody>
      </p:sp>
      <p:sp>
        <p:nvSpPr>
          <p:cNvPr id="12" name="Rectangle 11">
            <a:extLst>
              <a:ext uri="{FF2B5EF4-FFF2-40B4-BE49-F238E27FC236}">
                <a16:creationId xmlns:a16="http://schemas.microsoft.com/office/drawing/2014/main" id="{B2A1D218-758C-4C9D-8283-1AF43FC8FBA8}"/>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Financial Fundamentals Investing</a:t>
            </a:r>
          </a:p>
        </p:txBody>
      </p:sp>
      <p:sp>
        <p:nvSpPr>
          <p:cNvPr id="14" name="Title 2">
            <a:extLst>
              <a:ext uri="{FF2B5EF4-FFF2-40B4-BE49-F238E27FC236}">
                <a16:creationId xmlns:a16="http://schemas.microsoft.com/office/drawing/2014/main" id="{AB4AF1FF-B239-4EED-9F72-B0FFA57924F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Tree>
    <p:extLst>
      <p:ext uri="{BB962C8B-B14F-4D97-AF65-F5344CB8AC3E}">
        <p14:creationId xmlns:p14="http://schemas.microsoft.com/office/powerpoint/2010/main" val="3423778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60</a:t>
            </a:fld>
            <a:endParaRPr lang="en-US" dirty="0"/>
          </a:p>
        </p:txBody>
      </p:sp>
    </p:spTree>
    <p:extLst>
      <p:ext uri="{BB962C8B-B14F-4D97-AF65-F5344CB8AC3E}">
        <p14:creationId xmlns:p14="http://schemas.microsoft.com/office/powerpoint/2010/main" val="3852717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extBox 6"/>
          <p:cNvSpPr txBox="1"/>
          <p:nvPr/>
        </p:nvSpPr>
        <p:spPr>
          <a:xfrm>
            <a:off x="1673402" y="3890348"/>
            <a:ext cx="8216929" cy="461665"/>
          </a:xfrm>
          <a:prstGeom prst="rect">
            <a:avLst/>
          </a:prstGeom>
          <a:noFill/>
        </p:spPr>
        <p:txBody>
          <a:bodyPr wrap="none" rtlCol="0">
            <a:spAutoFit/>
          </a:bodyPr>
          <a:lstStyle/>
          <a:p>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61</a:t>
            </a:fld>
            <a:endParaRPr lang="en-US" dirty="0"/>
          </a:p>
        </p:txBody>
      </p:sp>
      <p:sp>
        <p:nvSpPr>
          <p:cNvPr id="8" name="TextBox 7">
            <a:extLst>
              <a:ext uri="{FF2B5EF4-FFF2-40B4-BE49-F238E27FC236}">
                <a16:creationId xmlns:a16="http://schemas.microsoft.com/office/drawing/2014/main" id="{61AF331C-E908-C945-9FD4-7EF3871C9FF4}"/>
              </a:ext>
            </a:extLst>
          </p:cNvPr>
          <p:cNvSpPr txBox="1"/>
          <p:nvPr/>
        </p:nvSpPr>
        <p:spPr>
          <a:xfrm>
            <a:off x="1673402" y="4404083"/>
            <a:ext cx="8569525" cy="461665"/>
          </a:xfrm>
          <a:prstGeom prst="rect">
            <a:avLst/>
          </a:prstGeom>
          <a:noFill/>
        </p:spPr>
        <p:txBody>
          <a:bodyPr wrap="none" rtlCol="0">
            <a:spAutoFit/>
          </a:bodyPr>
          <a:lstStyle/>
          <a:p>
            <a:r>
              <a:rPr lang="en-US" sz="2400" b="1" dirty="0"/>
              <a:t>Calculate the </a:t>
            </a:r>
            <a:r>
              <a:rPr lang="en-US" sz="2400" b="1" u="sng" dirty="0"/>
              <a:t>difference</a:t>
            </a:r>
            <a:r>
              <a:rPr lang="en-US" sz="2400" b="1" dirty="0"/>
              <a:t> between averages from the previous step</a:t>
            </a:r>
          </a:p>
        </p:txBody>
      </p:sp>
      <p:sp>
        <p:nvSpPr>
          <p:cNvPr id="10" name="TextBox 9">
            <a:extLst>
              <a:ext uri="{FF2B5EF4-FFF2-40B4-BE49-F238E27FC236}">
                <a16:creationId xmlns:a16="http://schemas.microsoft.com/office/drawing/2014/main" id="{B007F6D4-D93E-F541-8C06-5D967407E9D4}"/>
              </a:ext>
            </a:extLst>
          </p:cNvPr>
          <p:cNvSpPr txBox="1"/>
          <p:nvPr/>
        </p:nvSpPr>
        <p:spPr>
          <a:xfrm>
            <a:off x="1673402" y="4917818"/>
            <a:ext cx="7575087" cy="461665"/>
          </a:xfrm>
          <a:prstGeom prst="rect">
            <a:avLst/>
          </a:prstGeom>
          <a:noFill/>
        </p:spPr>
        <p:txBody>
          <a:bodyPr wrap="none" rtlCol="0">
            <a:spAutoFit/>
          </a:bodyPr>
          <a:lstStyle/>
          <a:p>
            <a:r>
              <a:rPr lang="en-US" sz="2400" b="1" dirty="0"/>
              <a:t>Calculate the 9 day Moving Avg (</a:t>
            </a:r>
            <a:r>
              <a:rPr lang="en-US" sz="2400" b="1" dirty="0" err="1"/>
              <a:t>nSig</a:t>
            </a:r>
            <a:r>
              <a:rPr lang="en-US" sz="2400" b="1" dirty="0"/>
              <a:t>) of the previous step</a:t>
            </a:r>
          </a:p>
        </p:txBody>
      </p:sp>
    </p:spTree>
    <p:extLst>
      <p:ext uri="{BB962C8B-B14F-4D97-AF65-F5344CB8AC3E}">
        <p14:creationId xmlns:p14="http://schemas.microsoft.com/office/powerpoint/2010/main" val="372876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extBox 6"/>
          <p:cNvSpPr txBox="1"/>
          <p:nvPr/>
        </p:nvSpPr>
        <p:spPr>
          <a:xfrm>
            <a:off x="696498" y="3890348"/>
            <a:ext cx="10673948" cy="1200329"/>
          </a:xfrm>
          <a:prstGeom prst="rect">
            <a:avLst/>
          </a:prstGeom>
          <a:noFill/>
        </p:spPr>
        <p:txBody>
          <a:bodyPr wrap="none" rtlCol="0">
            <a:spAutoFit/>
          </a:bodyPr>
          <a:lstStyle/>
          <a:p>
            <a:pPr marL="514350" indent="-514350">
              <a:buAutoNum type="arabicPeriod"/>
            </a:pPr>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a:p>
            <a:pPr marL="514350" indent="-514350">
              <a:buAutoNum type="arabicPeriod"/>
            </a:pPr>
            <a:r>
              <a:rPr lang="en-US" sz="2400" b="1" dirty="0"/>
              <a:t>Calculate the difference between averages from #1 (in R it’s the MACD column)</a:t>
            </a:r>
          </a:p>
          <a:p>
            <a:pPr marL="514350" indent="-514350">
              <a:buAutoNum type="arabicPeriod"/>
            </a:pPr>
            <a:r>
              <a:rPr lang="en-US" sz="2400" b="1" dirty="0"/>
              <a:t>Calculate the 9 day Moving </a:t>
            </a:r>
            <a:r>
              <a:rPr lang="en-US" sz="2400" b="1" dirty="0" err="1"/>
              <a:t>Avg</a:t>
            </a:r>
            <a:r>
              <a:rPr lang="en-US" sz="2400" b="1" dirty="0"/>
              <a:t> (</a:t>
            </a:r>
            <a:r>
              <a:rPr lang="en-US" sz="2400" b="1" dirty="0" err="1"/>
              <a:t>nSig</a:t>
            </a:r>
            <a:r>
              <a:rPr lang="en-US" sz="2400" b="1" dirty="0"/>
              <a:t>) of #2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62</a:t>
            </a:fld>
            <a:endParaRPr lang="en-US" dirty="0"/>
          </a:p>
        </p:txBody>
      </p:sp>
      <p:sp>
        <p:nvSpPr>
          <p:cNvPr id="12" name="Rectangle 11">
            <a:extLst>
              <a:ext uri="{FF2B5EF4-FFF2-40B4-BE49-F238E27FC236}">
                <a16:creationId xmlns:a16="http://schemas.microsoft.com/office/drawing/2014/main" id="{E4599AE8-081F-489C-8386-807080053530}"/>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When MACD output of #2 &gt; Signal, the price is accelerating, positive momentum/money is coming to the equity which represents a buying opportunity.  Converse is true.</a:t>
            </a:r>
          </a:p>
        </p:txBody>
      </p:sp>
    </p:spTree>
    <p:extLst>
      <p:ext uri="{BB962C8B-B14F-4D97-AF65-F5344CB8AC3E}">
        <p14:creationId xmlns:p14="http://schemas.microsoft.com/office/powerpoint/2010/main" val="13478347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D_TTR.R</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838200" y="1423267"/>
            <a:ext cx="5497146" cy="2185214"/>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MACD </a:t>
            </a:r>
          </a:p>
          <a:p>
            <a:pPr marL="285750" indent="-285750">
              <a:buFont typeface="Arial" panose="020B0604020202020204" pitchFamily="34" charset="0"/>
              <a:buChar char="•"/>
            </a:pPr>
            <a:r>
              <a:rPr lang="en-US" dirty="0"/>
              <a:t>Plot a dynamic graph of the closing &amp; MACD indicator</a:t>
            </a:r>
          </a:p>
          <a:p>
            <a:pPr marL="285750" indent="-285750">
              <a:buFont typeface="Arial" panose="020B0604020202020204" pitchFamily="34" charset="0"/>
              <a:buChar char="•"/>
            </a:pPr>
            <a:r>
              <a:rPr lang="en-US" dirty="0"/>
              <a:t>Visually inspect the results of buy/sell actions</a:t>
            </a:r>
          </a:p>
          <a:p>
            <a:pPr marL="285750" indent="-285750">
              <a:buFont typeface="Arial" panose="020B0604020202020204" pitchFamily="34" charset="0"/>
              <a:buChar char="•"/>
            </a:pPr>
            <a:r>
              <a:rPr lang="en-US" dirty="0"/>
              <a:t>Calculate cumulative return for the indicator</a:t>
            </a:r>
          </a:p>
        </p:txBody>
      </p:sp>
      <p:sp>
        <p:nvSpPr>
          <p:cNvPr id="7" name="Slide Number Placeholder 4">
            <a:extLst>
              <a:ext uri="{FF2B5EF4-FFF2-40B4-BE49-F238E27FC236}">
                <a16:creationId xmlns:a16="http://schemas.microsoft.com/office/drawing/2014/main" id="{540C3D4C-C3B5-40F6-9652-ACF71B50F73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63</a:t>
            </a:fld>
            <a:endParaRPr lang="en-US" dirty="0"/>
          </a:p>
        </p:txBody>
      </p:sp>
    </p:spTree>
    <p:extLst>
      <p:ext uri="{BB962C8B-B14F-4D97-AF65-F5344CB8AC3E}">
        <p14:creationId xmlns:p14="http://schemas.microsoft.com/office/powerpoint/2010/main" val="38552615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 a momentum indicator…</a:t>
            </a:r>
          </a:p>
        </p:txBody>
      </p:sp>
      <p:sp>
        <p:nvSpPr>
          <p:cNvPr id="3" name="Date Placeholder 2"/>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64</a:t>
            </a:fld>
            <a:endParaRPr lang="en-US"/>
          </a:p>
        </p:txBody>
      </p:sp>
      <p:sp>
        <p:nvSpPr>
          <p:cNvPr id="6" name="TextBox 5"/>
          <p:cNvSpPr txBox="1"/>
          <p:nvPr/>
        </p:nvSpPr>
        <p:spPr>
          <a:xfrm>
            <a:off x="728134" y="1794933"/>
            <a:ext cx="10651066"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MACD captures when the market is moving positively or negatively towards an equity.  When emotional sentiment is positive or negative.</a:t>
            </a:r>
          </a:p>
        </p:txBody>
      </p:sp>
      <p:sp>
        <p:nvSpPr>
          <p:cNvPr id="7" name="TextBox 6"/>
          <p:cNvSpPr txBox="1"/>
          <p:nvPr/>
        </p:nvSpPr>
        <p:spPr>
          <a:xfrm>
            <a:off x="728134" y="3308866"/>
            <a:ext cx="8850115"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t>MACD does not “Buy Low &amp; Sell High” It’s buy high and sell higher!</a:t>
            </a:r>
          </a:p>
        </p:txBody>
      </p:sp>
      <p:sp>
        <p:nvSpPr>
          <p:cNvPr id="8" name="TextBox 7"/>
          <p:cNvSpPr txBox="1"/>
          <p:nvPr/>
        </p:nvSpPr>
        <p:spPr>
          <a:xfrm>
            <a:off x="728134" y="4453467"/>
            <a:ext cx="10905067"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MACD will not identify the market low point or high point exactly.  So the returns will never be 100% of the possibility.  </a:t>
            </a:r>
          </a:p>
        </p:txBody>
      </p:sp>
    </p:spTree>
    <p:extLst>
      <p:ext uri="{BB962C8B-B14F-4D97-AF65-F5344CB8AC3E}">
        <p14:creationId xmlns:p14="http://schemas.microsoft.com/office/powerpoint/2010/main" val="5538996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Relative Strength Index (RSI)</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6" name="Picture 2" descr="Image result for dashboard gau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925" y="1771651"/>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59900" y="1975088"/>
            <a:ext cx="4657725" cy="1754326"/>
          </a:xfrm>
          <a:prstGeom prst="rect">
            <a:avLst/>
          </a:prstGeom>
          <a:noFill/>
        </p:spPr>
        <p:txBody>
          <a:bodyPr wrap="square" rtlCol="0">
            <a:spAutoFit/>
          </a:bodyPr>
          <a:lstStyle/>
          <a:p>
            <a:r>
              <a:rPr lang="en-US" dirty="0"/>
              <a:t>Momentum Oscillator</a:t>
            </a:r>
          </a:p>
          <a:p>
            <a:pPr marL="285750" indent="-285750">
              <a:buFont typeface="Arial" panose="020B0604020202020204" pitchFamily="34" charset="0"/>
              <a:buChar char="•"/>
            </a:pPr>
            <a:r>
              <a:rPr lang="en-US" dirty="0"/>
              <a:t>Index between 0-100 </a:t>
            </a:r>
          </a:p>
          <a:p>
            <a:pPr marL="285750" indent="-285750">
              <a:buFont typeface="Arial" panose="020B0604020202020204" pitchFamily="34" charset="0"/>
              <a:buChar char="•"/>
            </a:pPr>
            <a:r>
              <a:rPr lang="en-US" dirty="0"/>
              <a:t>Compares average gains and losses in 14 day periods (“n”)</a:t>
            </a:r>
          </a:p>
          <a:p>
            <a:pPr marL="285750" indent="-285750">
              <a:buFont typeface="Arial" panose="020B0604020202020204" pitchFamily="34" charset="0"/>
              <a:buChar char="•"/>
            </a:pPr>
            <a:r>
              <a:rPr lang="en-US" dirty="0"/>
              <a:t>Usually interpreted as an overbought/oversold (over 70 / below 30)</a:t>
            </a:r>
          </a:p>
        </p:txBody>
      </p:sp>
      <p:sp>
        <p:nvSpPr>
          <p:cNvPr id="7" name="TextBox 6"/>
          <p:cNvSpPr txBox="1"/>
          <p:nvPr/>
        </p:nvSpPr>
        <p:spPr>
          <a:xfrm>
            <a:off x="8005796" y="6018663"/>
            <a:ext cx="2662204" cy="276999"/>
          </a:xfrm>
          <a:prstGeom prst="rect">
            <a:avLst/>
          </a:prstGeom>
          <a:noFill/>
        </p:spPr>
        <p:txBody>
          <a:bodyPr wrap="none" rtlCol="0">
            <a:spAutoFit/>
          </a:bodyPr>
          <a:lstStyle/>
          <a:p>
            <a:r>
              <a:rPr lang="en-US" sz="1200" i="1" dirty="0"/>
              <a:t>* Usually uses EMA but we will do SMA.</a:t>
            </a:r>
          </a:p>
        </p:txBody>
      </p:sp>
      <p:sp>
        <p:nvSpPr>
          <p:cNvPr id="9" name="Slide Number Placeholder 4">
            <a:extLst>
              <a:ext uri="{FF2B5EF4-FFF2-40B4-BE49-F238E27FC236}">
                <a16:creationId xmlns:a16="http://schemas.microsoft.com/office/drawing/2014/main" id="{6B031C50-6FD4-402B-AF61-E0E7C954B4FC}"/>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65</a:t>
            </a:fld>
            <a:endParaRPr lang="en-US" dirty="0"/>
          </a:p>
        </p:txBody>
      </p:sp>
    </p:spTree>
    <p:extLst>
      <p:ext uri="{BB962C8B-B14F-4D97-AF65-F5344CB8AC3E}">
        <p14:creationId xmlns:p14="http://schemas.microsoft.com/office/powerpoint/2010/main" val="3807631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Creates a control chart.</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cxnSp>
        <p:nvCxnSpPr>
          <p:cNvPr id="7" name="Straight Arrow Connector 6"/>
          <p:cNvCxnSpPr/>
          <p:nvPr/>
        </p:nvCxnSpPr>
        <p:spPr>
          <a:xfrm>
            <a:off x="3552825" y="4872038"/>
            <a:ext cx="582930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271837" y="1971675"/>
            <a:ext cx="0" cy="290512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0238" y="5086350"/>
            <a:ext cx="663964" cy="369332"/>
          </a:xfrm>
          <a:prstGeom prst="rect">
            <a:avLst/>
          </a:prstGeom>
          <a:noFill/>
        </p:spPr>
        <p:txBody>
          <a:bodyPr wrap="none" rtlCol="0">
            <a:spAutoFit/>
          </a:bodyPr>
          <a:lstStyle/>
          <a:p>
            <a:r>
              <a:rPr lang="en-US" dirty="0"/>
              <a:t>TIME</a:t>
            </a:r>
          </a:p>
        </p:txBody>
      </p:sp>
      <p:sp>
        <p:nvSpPr>
          <p:cNvPr id="13" name="TextBox 12"/>
          <p:cNvSpPr txBox="1"/>
          <p:nvPr/>
        </p:nvSpPr>
        <p:spPr>
          <a:xfrm rot="16200000">
            <a:off x="2647951" y="3438525"/>
            <a:ext cx="523092" cy="369332"/>
          </a:xfrm>
          <a:prstGeom prst="rect">
            <a:avLst/>
          </a:prstGeom>
          <a:noFill/>
        </p:spPr>
        <p:txBody>
          <a:bodyPr wrap="none" rtlCol="0">
            <a:spAutoFit/>
          </a:bodyPr>
          <a:lstStyle/>
          <a:p>
            <a:r>
              <a:rPr lang="en-US" dirty="0"/>
              <a:t>RSI </a:t>
            </a:r>
          </a:p>
        </p:txBody>
      </p:sp>
      <p:cxnSp>
        <p:nvCxnSpPr>
          <p:cNvPr id="15" name="Straight Connector 14"/>
          <p:cNvCxnSpPr/>
          <p:nvPr/>
        </p:nvCxnSpPr>
        <p:spPr>
          <a:xfrm>
            <a:off x="3381375" y="2900363"/>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33763" y="4010025"/>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47975" y="2724150"/>
            <a:ext cx="418704" cy="369332"/>
          </a:xfrm>
          <a:prstGeom prst="rect">
            <a:avLst/>
          </a:prstGeom>
          <a:noFill/>
        </p:spPr>
        <p:txBody>
          <a:bodyPr wrap="none" rtlCol="0">
            <a:spAutoFit/>
          </a:bodyPr>
          <a:lstStyle/>
          <a:p>
            <a:r>
              <a:rPr lang="en-US" dirty="0"/>
              <a:t>70</a:t>
            </a:r>
          </a:p>
        </p:txBody>
      </p:sp>
      <p:sp>
        <p:nvSpPr>
          <p:cNvPr id="18" name="TextBox 17"/>
          <p:cNvSpPr txBox="1"/>
          <p:nvPr/>
        </p:nvSpPr>
        <p:spPr>
          <a:xfrm>
            <a:off x="2857500" y="3833813"/>
            <a:ext cx="418704" cy="369332"/>
          </a:xfrm>
          <a:prstGeom prst="rect">
            <a:avLst/>
          </a:prstGeom>
          <a:noFill/>
        </p:spPr>
        <p:txBody>
          <a:bodyPr wrap="none" rtlCol="0">
            <a:spAutoFit/>
          </a:bodyPr>
          <a:lstStyle/>
          <a:p>
            <a:r>
              <a:rPr lang="en-US" dirty="0"/>
              <a:t>30</a:t>
            </a:r>
          </a:p>
        </p:txBody>
      </p:sp>
      <p:cxnSp>
        <p:nvCxnSpPr>
          <p:cNvPr id="20" name="Straight Connector 19"/>
          <p:cNvCxnSpPr/>
          <p:nvPr/>
        </p:nvCxnSpPr>
        <p:spPr>
          <a:xfrm flipV="1">
            <a:off x="3537686" y="3682124"/>
            <a:ext cx="600075" cy="8572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23472" y="3696412"/>
            <a:ext cx="457200" cy="4286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580673" y="3067762"/>
            <a:ext cx="728663" cy="10715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304430" y="2782012"/>
            <a:ext cx="533542" cy="2887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836694" y="2511188"/>
            <a:ext cx="259307" cy="2729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6089176" y="2524836"/>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471314" y="2756848"/>
            <a:ext cx="511791" cy="1978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6964907" y="2759122"/>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7340221" y="3195851"/>
            <a:ext cx="263857" cy="147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7574509" y="3327780"/>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7747381" y="352794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7899781" y="3707643"/>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8038533" y="3866866"/>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8190933" y="403973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8356981" y="4233081"/>
            <a:ext cx="229736" cy="796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8557149" y="4237630"/>
            <a:ext cx="213813" cy="659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8770962" y="4244454"/>
            <a:ext cx="152401" cy="1455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8923363" y="4312694"/>
            <a:ext cx="209265" cy="841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9123531" y="3896436"/>
            <a:ext cx="145575" cy="42763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625162" y="3919869"/>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596269" y="2828260"/>
            <a:ext cx="148856" cy="148856"/>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lide Number Placeholder 4">
            <a:extLst>
              <a:ext uri="{FF2B5EF4-FFF2-40B4-BE49-F238E27FC236}">
                <a16:creationId xmlns:a16="http://schemas.microsoft.com/office/drawing/2014/main" id="{460F6B70-28EA-4657-845D-5172510A46E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66</a:t>
            </a:fld>
            <a:endParaRPr lang="en-US" dirty="0"/>
          </a:p>
        </p:txBody>
      </p:sp>
      <p:sp>
        <p:nvSpPr>
          <p:cNvPr id="4" name="TextBox 3">
            <a:extLst>
              <a:ext uri="{FF2B5EF4-FFF2-40B4-BE49-F238E27FC236}">
                <a16:creationId xmlns:a16="http://schemas.microsoft.com/office/drawing/2014/main" id="{C4D063CC-05F8-48E2-8F52-B8E41D3A6E0B}"/>
              </a:ext>
            </a:extLst>
          </p:cNvPr>
          <p:cNvSpPr txBox="1"/>
          <p:nvPr/>
        </p:nvSpPr>
        <p:spPr>
          <a:xfrm>
            <a:off x="2238531" y="3880562"/>
            <a:ext cx="718466" cy="276999"/>
          </a:xfrm>
          <a:prstGeom prst="rect">
            <a:avLst/>
          </a:prstGeom>
          <a:noFill/>
        </p:spPr>
        <p:txBody>
          <a:bodyPr wrap="none" rtlCol="0">
            <a:spAutoFit/>
          </a:bodyPr>
          <a:lstStyle/>
          <a:p>
            <a:r>
              <a:rPr lang="en-US" sz="1200" dirty="0"/>
              <a:t>oversold</a:t>
            </a:r>
          </a:p>
        </p:txBody>
      </p:sp>
      <p:sp>
        <p:nvSpPr>
          <p:cNvPr id="59" name="TextBox 58">
            <a:extLst>
              <a:ext uri="{FF2B5EF4-FFF2-40B4-BE49-F238E27FC236}">
                <a16:creationId xmlns:a16="http://schemas.microsoft.com/office/drawing/2014/main" id="{E4D714CD-8C81-4C97-864E-586DB221F300}"/>
              </a:ext>
            </a:extLst>
          </p:cNvPr>
          <p:cNvSpPr txBox="1"/>
          <p:nvPr/>
        </p:nvSpPr>
        <p:spPr>
          <a:xfrm>
            <a:off x="2079620" y="2777713"/>
            <a:ext cx="907236" cy="276999"/>
          </a:xfrm>
          <a:prstGeom prst="rect">
            <a:avLst/>
          </a:prstGeom>
          <a:noFill/>
        </p:spPr>
        <p:txBody>
          <a:bodyPr wrap="none" rtlCol="0">
            <a:spAutoFit/>
          </a:bodyPr>
          <a:lstStyle/>
          <a:p>
            <a:r>
              <a:rPr lang="en-US" sz="1200" dirty="0"/>
              <a:t>overbought</a:t>
            </a:r>
          </a:p>
        </p:txBody>
      </p:sp>
      <p:sp>
        <p:nvSpPr>
          <p:cNvPr id="61" name="Oval 60">
            <a:extLst>
              <a:ext uri="{FF2B5EF4-FFF2-40B4-BE49-F238E27FC236}">
                <a16:creationId xmlns:a16="http://schemas.microsoft.com/office/drawing/2014/main" id="{6F2D327D-756B-4BB2-BCE6-953C8FA2F13F}"/>
              </a:ext>
            </a:extLst>
          </p:cNvPr>
          <p:cNvSpPr/>
          <p:nvPr/>
        </p:nvSpPr>
        <p:spPr>
          <a:xfrm>
            <a:off x="5013535" y="3316647"/>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3972FDF1-B920-401B-9F4A-73BFE223DE1A}"/>
              </a:ext>
            </a:extLst>
          </p:cNvPr>
          <p:cNvSpPr txBox="1"/>
          <p:nvPr/>
        </p:nvSpPr>
        <p:spPr>
          <a:xfrm>
            <a:off x="4612080" y="4046130"/>
            <a:ext cx="399468" cy="261610"/>
          </a:xfrm>
          <a:prstGeom prst="rect">
            <a:avLst/>
          </a:prstGeom>
          <a:noFill/>
        </p:spPr>
        <p:txBody>
          <a:bodyPr wrap="none" rtlCol="0">
            <a:spAutoFit/>
          </a:bodyPr>
          <a:lstStyle/>
          <a:p>
            <a:r>
              <a:rPr lang="en-US" sz="1100" dirty="0"/>
              <a:t>Buy</a:t>
            </a:r>
          </a:p>
        </p:txBody>
      </p:sp>
      <p:sp>
        <p:nvSpPr>
          <p:cNvPr id="88" name="Rectangle 87">
            <a:extLst>
              <a:ext uri="{FF2B5EF4-FFF2-40B4-BE49-F238E27FC236}">
                <a16:creationId xmlns:a16="http://schemas.microsoft.com/office/drawing/2014/main" id="{659D4798-1D26-4C8C-B91A-83AF982D5F3F}"/>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When the RSI dips below a threshold (30) the stock is considered “oversold” meaning the market has overreacted indicating a buying opportunity.  RSI greater than 70 indicates the market is over buying the stock so it may be good to exit your position.</a:t>
            </a:r>
          </a:p>
        </p:txBody>
      </p:sp>
      <p:sp>
        <p:nvSpPr>
          <p:cNvPr id="41" name="TextBox 40">
            <a:extLst>
              <a:ext uri="{FF2B5EF4-FFF2-40B4-BE49-F238E27FC236}">
                <a16:creationId xmlns:a16="http://schemas.microsoft.com/office/drawing/2014/main" id="{3972FDF1-B920-401B-9F4A-73BFE223DE1A}"/>
              </a:ext>
            </a:extLst>
          </p:cNvPr>
          <p:cNvSpPr txBox="1"/>
          <p:nvPr/>
        </p:nvSpPr>
        <p:spPr>
          <a:xfrm>
            <a:off x="5187814" y="3351863"/>
            <a:ext cx="452368" cy="261610"/>
          </a:xfrm>
          <a:prstGeom prst="rect">
            <a:avLst/>
          </a:prstGeom>
          <a:noFill/>
        </p:spPr>
        <p:txBody>
          <a:bodyPr wrap="none" rtlCol="0">
            <a:spAutoFit/>
          </a:bodyPr>
          <a:lstStyle/>
          <a:p>
            <a:r>
              <a:rPr lang="en-US" sz="1100" dirty="0"/>
              <a:t>Hold</a:t>
            </a:r>
          </a:p>
        </p:txBody>
      </p:sp>
      <p:sp>
        <p:nvSpPr>
          <p:cNvPr id="42" name="TextBox 41">
            <a:extLst>
              <a:ext uri="{FF2B5EF4-FFF2-40B4-BE49-F238E27FC236}">
                <a16:creationId xmlns:a16="http://schemas.microsoft.com/office/drawing/2014/main" id="{3972FDF1-B920-401B-9F4A-73BFE223DE1A}"/>
              </a:ext>
            </a:extLst>
          </p:cNvPr>
          <p:cNvSpPr txBox="1"/>
          <p:nvPr/>
        </p:nvSpPr>
        <p:spPr>
          <a:xfrm>
            <a:off x="5272480" y="2623729"/>
            <a:ext cx="383438" cy="261610"/>
          </a:xfrm>
          <a:prstGeom prst="rect">
            <a:avLst/>
          </a:prstGeom>
          <a:noFill/>
        </p:spPr>
        <p:txBody>
          <a:bodyPr wrap="none" rtlCol="0">
            <a:spAutoFit/>
          </a:bodyPr>
          <a:lstStyle/>
          <a:p>
            <a:r>
              <a:rPr lang="en-US" sz="1100" dirty="0"/>
              <a:t>Sell</a:t>
            </a:r>
          </a:p>
        </p:txBody>
      </p:sp>
      <p:sp>
        <p:nvSpPr>
          <p:cNvPr id="6" name="Oval 5">
            <a:extLst>
              <a:ext uri="{FF2B5EF4-FFF2-40B4-BE49-F238E27FC236}">
                <a16:creationId xmlns:a16="http://schemas.microsoft.com/office/drawing/2014/main" id="{5D04DC3C-8742-6162-2094-621ABE780B6D}"/>
              </a:ext>
            </a:extLst>
          </p:cNvPr>
          <p:cNvSpPr/>
          <p:nvPr/>
        </p:nvSpPr>
        <p:spPr>
          <a:xfrm>
            <a:off x="7019119" y="2822871"/>
            <a:ext cx="148856" cy="14885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BBDC719-A7B3-285B-CEE8-A6845734A44E}"/>
              </a:ext>
            </a:extLst>
          </p:cNvPr>
          <p:cNvSpPr txBox="1"/>
          <p:nvPr/>
        </p:nvSpPr>
        <p:spPr>
          <a:xfrm>
            <a:off x="7064341" y="2441096"/>
            <a:ext cx="1366080" cy="430887"/>
          </a:xfrm>
          <a:prstGeom prst="rect">
            <a:avLst/>
          </a:prstGeom>
          <a:noFill/>
        </p:spPr>
        <p:txBody>
          <a:bodyPr wrap="none" rtlCol="0">
            <a:spAutoFit/>
          </a:bodyPr>
          <a:lstStyle/>
          <a:p>
            <a:r>
              <a:rPr lang="en-US" sz="1100" dirty="0"/>
              <a:t>Potential Entry point</a:t>
            </a:r>
          </a:p>
          <a:p>
            <a:r>
              <a:rPr lang="en-US" sz="1100" dirty="0"/>
              <a:t> but still weaking</a:t>
            </a:r>
          </a:p>
        </p:txBody>
      </p:sp>
      <p:sp>
        <p:nvSpPr>
          <p:cNvPr id="9" name="Oval 8">
            <a:extLst>
              <a:ext uri="{FF2B5EF4-FFF2-40B4-BE49-F238E27FC236}">
                <a16:creationId xmlns:a16="http://schemas.microsoft.com/office/drawing/2014/main" id="{61CD5612-46E7-846F-424E-5244F007E08E}"/>
              </a:ext>
            </a:extLst>
          </p:cNvPr>
          <p:cNvSpPr/>
          <p:nvPr/>
        </p:nvSpPr>
        <p:spPr>
          <a:xfrm>
            <a:off x="7610431" y="3389799"/>
            <a:ext cx="148856" cy="14885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368DFEF-B747-C382-6B9D-3A31F876AE05}"/>
              </a:ext>
            </a:extLst>
          </p:cNvPr>
          <p:cNvSpPr/>
          <p:nvPr/>
        </p:nvSpPr>
        <p:spPr>
          <a:xfrm>
            <a:off x="8092015" y="3920151"/>
            <a:ext cx="148856" cy="14885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04C555E-4D91-85B7-7B58-A33008A7F49A}"/>
              </a:ext>
            </a:extLst>
          </p:cNvPr>
          <p:cNvSpPr txBox="1"/>
          <p:nvPr/>
        </p:nvSpPr>
        <p:spPr>
          <a:xfrm>
            <a:off x="7729183" y="3190320"/>
            <a:ext cx="1343638" cy="261610"/>
          </a:xfrm>
          <a:prstGeom prst="rect">
            <a:avLst/>
          </a:prstGeom>
          <a:noFill/>
        </p:spPr>
        <p:txBody>
          <a:bodyPr wrap="none" rtlCol="0">
            <a:spAutoFit/>
          </a:bodyPr>
          <a:lstStyle/>
          <a:p>
            <a:r>
              <a:rPr lang="en-US" sz="1100" dirty="0"/>
              <a:t>Weakening Demand</a:t>
            </a:r>
          </a:p>
        </p:txBody>
      </p:sp>
      <p:sp>
        <p:nvSpPr>
          <p:cNvPr id="19" name="TextBox 18">
            <a:extLst>
              <a:ext uri="{FF2B5EF4-FFF2-40B4-BE49-F238E27FC236}">
                <a16:creationId xmlns:a16="http://schemas.microsoft.com/office/drawing/2014/main" id="{A3D20C3F-6FC7-2C97-1871-5C48B91CB3B1}"/>
              </a:ext>
            </a:extLst>
          </p:cNvPr>
          <p:cNvSpPr txBox="1"/>
          <p:nvPr/>
        </p:nvSpPr>
        <p:spPr>
          <a:xfrm>
            <a:off x="8175343" y="3672328"/>
            <a:ext cx="1189749" cy="261610"/>
          </a:xfrm>
          <a:prstGeom prst="rect">
            <a:avLst/>
          </a:prstGeom>
          <a:noFill/>
        </p:spPr>
        <p:txBody>
          <a:bodyPr wrap="none" rtlCol="0">
            <a:spAutoFit/>
          </a:bodyPr>
          <a:lstStyle/>
          <a:p>
            <a:r>
              <a:rPr lang="en-US" sz="1100" dirty="0"/>
              <a:t>Entering oversold</a:t>
            </a:r>
          </a:p>
        </p:txBody>
      </p:sp>
      <p:sp>
        <p:nvSpPr>
          <p:cNvPr id="21" name="Oval 20">
            <a:extLst>
              <a:ext uri="{FF2B5EF4-FFF2-40B4-BE49-F238E27FC236}">
                <a16:creationId xmlns:a16="http://schemas.microsoft.com/office/drawing/2014/main" id="{800D54C4-8BD9-2F58-2F1D-556EED168826}"/>
              </a:ext>
            </a:extLst>
          </p:cNvPr>
          <p:cNvSpPr/>
          <p:nvPr/>
        </p:nvSpPr>
        <p:spPr>
          <a:xfrm>
            <a:off x="9166682" y="3938157"/>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B687372-DCE0-9E99-56B0-FAC475C6B81B}"/>
              </a:ext>
            </a:extLst>
          </p:cNvPr>
          <p:cNvSpPr txBox="1"/>
          <p:nvPr/>
        </p:nvSpPr>
        <p:spPr>
          <a:xfrm>
            <a:off x="9337914" y="3878298"/>
            <a:ext cx="1742785" cy="261610"/>
          </a:xfrm>
          <a:prstGeom prst="rect">
            <a:avLst/>
          </a:prstGeom>
          <a:noFill/>
        </p:spPr>
        <p:txBody>
          <a:bodyPr wrap="none" rtlCol="0">
            <a:spAutoFit/>
          </a:bodyPr>
          <a:lstStyle/>
          <a:p>
            <a:r>
              <a:rPr lang="en-US" sz="1100" dirty="0"/>
              <a:t>Buy-strengthening demand</a:t>
            </a:r>
          </a:p>
        </p:txBody>
      </p:sp>
    </p:spTree>
    <p:extLst>
      <p:ext uri="{BB962C8B-B14F-4D97-AF65-F5344CB8AC3E}">
        <p14:creationId xmlns:p14="http://schemas.microsoft.com/office/powerpoint/2010/main" val="29754809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First the Relative Strength</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4203655" y="2259674"/>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3530475"/>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2" name="Slide Number Placeholder 4">
            <a:extLst>
              <a:ext uri="{FF2B5EF4-FFF2-40B4-BE49-F238E27FC236}">
                <a16:creationId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67</a:t>
            </a:fld>
            <a:endParaRPr lang="en-US" dirty="0"/>
          </a:p>
        </p:txBody>
      </p:sp>
    </p:spTree>
    <p:extLst>
      <p:ext uri="{BB962C8B-B14F-4D97-AF65-F5344CB8AC3E}">
        <p14:creationId xmlns:p14="http://schemas.microsoft.com/office/powerpoint/2010/main" val="2246899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Calculating the RSI</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TextBox 7"/>
          <p:cNvSpPr txBox="1"/>
          <p:nvPr/>
        </p:nvSpPr>
        <p:spPr>
          <a:xfrm>
            <a:off x="4269975" y="21080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9" name="TextBox 8"/>
          <p:cNvSpPr txBox="1"/>
          <p:nvPr/>
        </p:nvSpPr>
        <p:spPr>
          <a:xfrm>
            <a:off x="4195274" y="4477941"/>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5240741"/>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1" name="TextBox 10"/>
          <p:cNvSpPr txBox="1"/>
          <p:nvPr/>
        </p:nvSpPr>
        <p:spPr>
          <a:xfrm>
            <a:off x="3476635" y="4189754"/>
            <a:ext cx="5958041" cy="369332"/>
          </a:xfrm>
          <a:prstGeom prst="rect">
            <a:avLst/>
          </a:prstGeom>
          <a:noFill/>
        </p:spPr>
        <p:txBody>
          <a:bodyPr wrap="none" rtlCol="0">
            <a:spAutoFit/>
          </a:bodyPr>
          <a:lstStyle/>
          <a:p>
            <a:r>
              <a:rPr lang="en-US" dirty="0"/>
              <a:t>Where RS is a ratio of avg up over avg loss in the last 14 days: </a:t>
            </a:r>
          </a:p>
        </p:txBody>
      </p:sp>
      <p:sp>
        <p:nvSpPr>
          <p:cNvPr id="12" name="Slide Number Placeholder 4">
            <a:extLst>
              <a:ext uri="{FF2B5EF4-FFF2-40B4-BE49-F238E27FC236}">
                <a16:creationId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68</a:t>
            </a:fld>
            <a:endParaRPr lang="en-US" dirty="0"/>
          </a:p>
        </p:txBody>
      </p:sp>
    </p:spTree>
    <p:extLst>
      <p:ext uri="{BB962C8B-B14F-4D97-AF65-F5344CB8AC3E}">
        <p14:creationId xmlns:p14="http://schemas.microsoft.com/office/powerpoint/2010/main" val="42374671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Neutral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69</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255008" y="1532247"/>
            <a:ext cx="7468564" cy="646331"/>
          </a:xfrm>
          <a:prstGeom prst="rect">
            <a:avLst/>
          </a:prstGeom>
          <a:noFill/>
        </p:spPr>
        <p:txBody>
          <a:bodyPr wrap="square" rtlCol="0">
            <a:spAutoFit/>
          </a:bodyPr>
          <a:lstStyle/>
          <a:p>
            <a:r>
              <a:rPr lang="en-US" dirty="0"/>
              <a:t>Avg Gain = 10 of the last 14 days, the stock went up 1 point per day (10 points)</a:t>
            </a:r>
          </a:p>
          <a:p>
            <a:r>
              <a:rPr lang="en-US" b="1" dirty="0"/>
              <a:t>10 points UP / 10 UP days = 1</a:t>
            </a:r>
          </a:p>
        </p:txBody>
      </p:sp>
      <p:sp>
        <p:nvSpPr>
          <p:cNvPr id="8" name="TextBox 7">
            <a:extLst>
              <a:ext uri="{FF2B5EF4-FFF2-40B4-BE49-F238E27FC236}">
                <a16:creationId xmlns:a16="http://schemas.microsoft.com/office/drawing/2014/main" id="{10C660F9-E0B3-FC42-8143-E790FE85308C}"/>
              </a:ext>
            </a:extLst>
          </p:cNvPr>
          <p:cNvSpPr txBox="1"/>
          <p:nvPr/>
        </p:nvSpPr>
        <p:spPr>
          <a:xfrm>
            <a:off x="4255008" y="2454668"/>
            <a:ext cx="7571232" cy="646331"/>
          </a:xfrm>
          <a:prstGeom prst="rect">
            <a:avLst/>
          </a:prstGeom>
          <a:noFill/>
        </p:spPr>
        <p:txBody>
          <a:bodyPr wrap="square" rtlCol="0">
            <a:spAutoFit/>
          </a:bodyPr>
          <a:lstStyle/>
          <a:p>
            <a:r>
              <a:rPr lang="en-US" dirty="0"/>
              <a:t>Avg Loss = 4 of the last 14 days, the stock went down 1 point per day (4 points) </a:t>
            </a:r>
          </a:p>
          <a:p>
            <a:r>
              <a:rPr lang="en-US" b="1" dirty="0"/>
              <a:t>4 points DOWN / 4 DOWN days = 1</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2984791" cy="954107"/>
          </a:xfrm>
          <a:prstGeom prst="rect">
            <a:avLst/>
          </a:prstGeom>
          <a:noFill/>
        </p:spPr>
        <p:txBody>
          <a:bodyPr wrap="none" rtlCol="0">
            <a:spAutoFit/>
          </a:bodyPr>
          <a:lstStyle/>
          <a:p>
            <a:r>
              <a:rPr lang="en-US" sz="2800" b="1" dirty="0"/>
              <a:t>RS = (10/10)/ (4/4)</a:t>
            </a:r>
          </a:p>
          <a:p>
            <a:r>
              <a:rPr lang="en-US" sz="2800" b="1" dirty="0"/>
              <a:t>RS = 1</a:t>
            </a:r>
          </a:p>
        </p:txBody>
      </p:sp>
    </p:spTree>
    <p:extLst>
      <p:ext uri="{BB962C8B-B14F-4D97-AF65-F5344CB8AC3E}">
        <p14:creationId xmlns:p14="http://schemas.microsoft.com/office/powerpoint/2010/main" val="168118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00770" y="3312189"/>
            <a:ext cx="3170229" cy="2643188"/>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243840" y="1692345"/>
            <a:ext cx="11704320" cy="1477328"/>
          </a:xfrm>
          <a:prstGeom prst="rect">
            <a:avLst/>
          </a:prstGeom>
          <a:noFill/>
        </p:spPr>
        <p:txBody>
          <a:bodyPr wrap="square" rtlCol="0">
            <a:spAutoFit/>
          </a:bodyPr>
          <a:lstStyle/>
          <a:p>
            <a:r>
              <a:rPr lang="en-US" dirty="0"/>
              <a:t>Trade based on “indications”.  Uses non-financial mathematical indicators to quantify risk/reward, or trigger buy/sell </a:t>
            </a:r>
          </a:p>
          <a:p>
            <a:pPr marL="400050" lvl="2" indent="-285750">
              <a:buFont typeface="Arial" panose="020B0604020202020204" pitchFamily="34" charset="0"/>
              <a:buChar char="•"/>
            </a:pPr>
            <a:r>
              <a:rPr lang="en-US" dirty="0"/>
              <a:t>“Algorithmic Trading” – using algorithms to identify an equity action</a:t>
            </a:r>
          </a:p>
          <a:p>
            <a:pPr marL="400050" lvl="2" indent="-285750">
              <a:buFont typeface="Arial" panose="020B0604020202020204" pitchFamily="34" charset="0"/>
              <a:buChar char="•"/>
            </a:pPr>
            <a:r>
              <a:rPr lang="en-US" dirty="0"/>
              <a:t>Momentum – Recognize prices moving up/down at thresholds to trigger action</a:t>
            </a:r>
          </a:p>
          <a:p>
            <a:pPr marL="400050" lvl="2" indent="-285750">
              <a:buFont typeface="Arial" panose="020B0604020202020204" pitchFamily="34" charset="0"/>
              <a:buChar char="•"/>
            </a:pPr>
            <a:r>
              <a:rPr lang="en-US" dirty="0"/>
              <a:t>“Charting” – Visual chart patterns trigger actions (crossovers, head &amp; shoulders)</a:t>
            </a:r>
          </a:p>
          <a:p>
            <a:endParaRPr lang="en-US" dirty="0"/>
          </a:p>
        </p:txBody>
      </p:sp>
      <p:sp>
        <p:nvSpPr>
          <p:cNvPr id="11" name="Oval Callout 10"/>
          <p:cNvSpPr/>
          <p:nvPr/>
        </p:nvSpPr>
        <p:spPr>
          <a:xfrm>
            <a:off x="5619750" y="3219450"/>
            <a:ext cx="3970817" cy="1409700"/>
          </a:xfrm>
          <a:prstGeom prst="wedgeEllipseCallout">
            <a:avLst>
              <a:gd name="adj1" fmla="val -143226"/>
              <a:gd name="adj2" fmla="val 2954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MACD crossover pattern for Smith &amp; Wesson (AOBC) is positive so now is a good time to buy. </a:t>
            </a:r>
          </a:p>
        </p:txBody>
      </p:sp>
      <p:sp>
        <p:nvSpPr>
          <p:cNvPr id="10" name="Slide Number Placeholder 4">
            <a:extLst>
              <a:ext uri="{FF2B5EF4-FFF2-40B4-BE49-F238E27FC236}">
                <a16:creationId xmlns:a16="http://schemas.microsoft.com/office/drawing/2014/main" id="{0F021B1B-CAEA-4B74-9A30-9840A17A914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a:t>
            </a:fld>
            <a:endParaRPr lang="en-US" dirty="0"/>
          </a:p>
        </p:txBody>
      </p:sp>
      <p:sp>
        <p:nvSpPr>
          <p:cNvPr id="14" name="Title 2">
            <a:extLst>
              <a:ext uri="{FF2B5EF4-FFF2-40B4-BE49-F238E27FC236}">
                <a16:creationId xmlns:a16="http://schemas.microsoft.com/office/drawing/2014/main" id="{01C59805-E6AC-40D6-9634-BEC8058CEB26}"/>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5" name="Rectangle 14">
            <a:extLst>
              <a:ext uri="{FF2B5EF4-FFF2-40B4-BE49-F238E27FC236}">
                <a16:creationId xmlns:a16="http://schemas.microsoft.com/office/drawing/2014/main" id="{0B483D0C-7F67-4520-9101-A847CAFC5C39}"/>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Technical Trading </a:t>
            </a:r>
          </a:p>
        </p:txBody>
      </p:sp>
    </p:spTree>
    <p:extLst>
      <p:ext uri="{BB962C8B-B14F-4D97-AF65-F5344CB8AC3E}">
        <p14:creationId xmlns:p14="http://schemas.microsoft.com/office/powerpoint/2010/main" val="1775280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Neutral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70</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078821" cy="523220"/>
          </a:xfrm>
          <a:prstGeom prst="rect">
            <a:avLst/>
          </a:prstGeom>
          <a:noFill/>
        </p:spPr>
        <p:txBody>
          <a:bodyPr wrap="none" rtlCol="0">
            <a:spAutoFit/>
          </a:bodyPr>
          <a:lstStyle/>
          <a:p>
            <a:r>
              <a:rPr lang="en-US" sz="2800" b="1" dirty="0"/>
              <a:t>RS = 1</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449662" cy="1815882"/>
          </a:xfrm>
          <a:prstGeom prst="rect">
            <a:avLst/>
          </a:prstGeom>
          <a:noFill/>
        </p:spPr>
        <p:txBody>
          <a:bodyPr wrap="none" rtlCol="0">
            <a:spAutoFit/>
          </a:bodyPr>
          <a:lstStyle>
            <a:defPPr>
              <a:defRPr lang="en-US"/>
            </a:defPPr>
            <a:lvl1pPr>
              <a:defRPr sz="2800" b="1"/>
            </a:lvl1pPr>
          </a:lstStyle>
          <a:p>
            <a:r>
              <a:rPr lang="en-US" dirty="0"/>
              <a:t>RSI = 100 - (100 / 1+1)</a:t>
            </a:r>
          </a:p>
          <a:p>
            <a:r>
              <a:rPr lang="en-US" dirty="0"/>
              <a:t>100 – (100/2)</a:t>
            </a:r>
          </a:p>
          <a:p>
            <a:r>
              <a:rPr lang="en-US" dirty="0"/>
              <a:t>100 – 50 </a:t>
            </a:r>
          </a:p>
          <a:p>
            <a:r>
              <a:rPr lang="en-US" dirty="0"/>
              <a:t>50 (neutral)</a:t>
            </a:r>
          </a:p>
        </p:txBody>
      </p:sp>
    </p:spTree>
    <p:extLst>
      <p:ext uri="{BB962C8B-B14F-4D97-AF65-F5344CB8AC3E}">
        <p14:creationId xmlns:p14="http://schemas.microsoft.com/office/powerpoint/2010/main" val="307020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Overbought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71</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474176" y="1532247"/>
            <a:ext cx="7249396" cy="646331"/>
          </a:xfrm>
          <a:prstGeom prst="rect">
            <a:avLst/>
          </a:prstGeom>
          <a:noFill/>
        </p:spPr>
        <p:txBody>
          <a:bodyPr wrap="square" rtlCol="0">
            <a:spAutoFit/>
          </a:bodyPr>
          <a:lstStyle/>
          <a:p>
            <a:r>
              <a:rPr lang="en-US" dirty="0"/>
              <a:t>Avg Gain = 10 of the last 14 days, the stock went up 100 points, </a:t>
            </a:r>
          </a:p>
          <a:p>
            <a:r>
              <a:rPr lang="en-US" b="1" dirty="0"/>
              <a:t>100 points UP / 10 UP days = 10</a:t>
            </a:r>
          </a:p>
        </p:txBody>
      </p:sp>
      <p:sp>
        <p:nvSpPr>
          <p:cNvPr id="8" name="TextBox 7">
            <a:extLst>
              <a:ext uri="{FF2B5EF4-FFF2-40B4-BE49-F238E27FC236}">
                <a16:creationId xmlns:a16="http://schemas.microsoft.com/office/drawing/2014/main" id="{10C660F9-E0B3-FC42-8143-E790FE85308C}"/>
              </a:ext>
            </a:extLst>
          </p:cNvPr>
          <p:cNvSpPr txBox="1"/>
          <p:nvPr/>
        </p:nvSpPr>
        <p:spPr>
          <a:xfrm>
            <a:off x="4474176" y="2454668"/>
            <a:ext cx="7249396" cy="646331"/>
          </a:xfrm>
          <a:prstGeom prst="rect">
            <a:avLst/>
          </a:prstGeom>
          <a:noFill/>
        </p:spPr>
        <p:txBody>
          <a:bodyPr wrap="square" rtlCol="0">
            <a:spAutoFit/>
          </a:bodyPr>
          <a:lstStyle/>
          <a:p>
            <a:r>
              <a:rPr lang="en-US" dirty="0"/>
              <a:t>Avg Loss = 4 of the last 14 days, the stock went down 4 points, </a:t>
            </a:r>
          </a:p>
          <a:p>
            <a:r>
              <a:rPr lang="en-US" b="1" dirty="0"/>
              <a:t>4 points DOWN / 4 DOWN days = 1</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3167534" cy="954107"/>
          </a:xfrm>
          <a:prstGeom prst="rect">
            <a:avLst/>
          </a:prstGeom>
          <a:noFill/>
        </p:spPr>
        <p:txBody>
          <a:bodyPr wrap="none" rtlCol="0">
            <a:spAutoFit/>
          </a:bodyPr>
          <a:lstStyle/>
          <a:p>
            <a:r>
              <a:rPr lang="en-US" sz="2800" b="1" dirty="0"/>
              <a:t>RS = (100/10)/ (4/4)</a:t>
            </a:r>
          </a:p>
          <a:p>
            <a:r>
              <a:rPr lang="en-US" sz="2800" b="1" dirty="0"/>
              <a:t>RS = 10</a:t>
            </a:r>
          </a:p>
        </p:txBody>
      </p:sp>
    </p:spTree>
    <p:extLst>
      <p:ext uri="{BB962C8B-B14F-4D97-AF65-F5344CB8AC3E}">
        <p14:creationId xmlns:p14="http://schemas.microsoft.com/office/powerpoint/2010/main" val="33892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Overbought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72</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261564" cy="523220"/>
          </a:xfrm>
          <a:prstGeom prst="rect">
            <a:avLst/>
          </a:prstGeom>
          <a:noFill/>
        </p:spPr>
        <p:txBody>
          <a:bodyPr wrap="none" rtlCol="0">
            <a:spAutoFit/>
          </a:bodyPr>
          <a:lstStyle/>
          <a:p>
            <a:r>
              <a:rPr lang="en-US" sz="2800" b="1" dirty="0"/>
              <a:t>RS = 10</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632405" cy="1815882"/>
          </a:xfrm>
          <a:prstGeom prst="rect">
            <a:avLst/>
          </a:prstGeom>
          <a:noFill/>
        </p:spPr>
        <p:txBody>
          <a:bodyPr wrap="none" rtlCol="0">
            <a:spAutoFit/>
          </a:bodyPr>
          <a:lstStyle>
            <a:defPPr>
              <a:defRPr lang="en-US"/>
            </a:defPPr>
            <a:lvl1pPr>
              <a:defRPr sz="2800" b="1"/>
            </a:lvl1pPr>
          </a:lstStyle>
          <a:p>
            <a:r>
              <a:rPr lang="en-US" dirty="0"/>
              <a:t>RSI = 100 - (100 / 1+10)</a:t>
            </a:r>
          </a:p>
          <a:p>
            <a:r>
              <a:rPr lang="en-US" dirty="0"/>
              <a:t>100 – (100/11)</a:t>
            </a:r>
          </a:p>
          <a:p>
            <a:r>
              <a:rPr lang="en-US" dirty="0"/>
              <a:t>100 – 9.09 </a:t>
            </a:r>
          </a:p>
          <a:p>
            <a:r>
              <a:rPr lang="en-US" dirty="0"/>
              <a:t>90.9 (overbought)</a:t>
            </a:r>
          </a:p>
        </p:txBody>
      </p:sp>
    </p:spTree>
    <p:extLst>
      <p:ext uri="{BB962C8B-B14F-4D97-AF65-F5344CB8AC3E}">
        <p14:creationId xmlns:p14="http://schemas.microsoft.com/office/powerpoint/2010/main" val="337770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Oversold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73</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474176" y="1532247"/>
            <a:ext cx="7249396" cy="646331"/>
          </a:xfrm>
          <a:prstGeom prst="rect">
            <a:avLst/>
          </a:prstGeom>
          <a:noFill/>
        </p:spPr>
        <p:txBody>
          <a:bodyPr wrap="square" rtlCol="0">
            <a:spAutoFit/>
          </a:bodyPr>
          <a:lstStyle/>
          <a:p>
            <a:r>
              <a:rPr lang="en-US" dirty="0"/>
              <a:t>Avg Gain = 10 of the last 14 days, the stock went up 5 points, </a:t>
            </a:r>
          </a:p>
          <a:p>
            <a:r>
              <a:rPr lang="en-US" b="1" dirty="0"/>
              <a:t>5 points UP / 10 UP days = .5</a:t>
            </a:r>
          </a:p>
        </p:txBody>
      </p:sp>
      <p:sp>
        <p:nvSpPr>
          <p:cNvPr id="8" name="TextBox 7">
            <a:extLst>
              <a:ext uri="{FF2B5EF4-FFF2-40B4-BE49-F238E27FC236}">
                <a16:creationId xmlns:a16="http://schemas.microsoft.com/office/drawing/2014/main" id="{10C660F9-E0B3-FC42-8143-E790FE85308C}"/>
              </a:ext>
            </a:extLst>
          </p:cNvPr>
          <p:cNvSpPr txBox="1"/>
          <p:nvPr/>
        </p:nvSpPr>
        <p:spPr>
          <a:xfrm>
            <a:off x="4474176" y="2454668"/>
            <a:ext cx="7249396" cy="646331"/>
          </a:xfrm>
          <a:prstGeom prst="rect">
            <a:avLst/>
          </a:prstGeom>
          <a:noFill/>
        </p:spPr>
        <p:txBody>
          <a:bodyPr wrap="square" rtlCol="0">
            <a:spAutoFit/>
          </a:bodyPr>
          <a:lstStyle/>
          <a:p>
            <a:r>
              <a:rPr lang="en-US" dirty="0"/>
              <a:t>Avg Loss = 4 of the last 14 days, the stock went down 40 points, </a:t>
            </a:r>
          </a:p>
          <a:p>
            <a:r>
              <a:rPr lang="en-US" b="1" dirty="0"/>
              <a:t>40 points DOWN / 4 DOWN days = 10</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3167534" cy="1384995"/>
          </a:xfrm>
          <a:prstGeom prst="rect">
            <a:avLst/>
          </a:prstGeom>
          <a:noFill/>
        </p:spPr>
        <p:txBody>
          <a:bodyPr wrap="none" rtlCol="0">
            <a:spAutoFit/>
          </a:bodyPr>
          <a:lstStyle/>
          <a:p>
            <a:r>
              <a:rPr lang="en-US" sz="2800" b="1" dirty="0"/>
              <a:t>RS = (5/10)/ (40/10)</a:t>
            </a:r>
          </a:p>
          <a:p>
            <a:r>
              <a:rPr lang="en-US" sz="2800" b="1" dirty="0"/>
              <a:t>RS = 0.5/4</a:t>
            </a:r>
          </a:p>
          <a:p>
            <a:r>
              <a:rPr lang="en-US" sz="2800" b="1" dirty="0"/>
              <a:t>RS = .125</a:t>
            </a:r>
          </a:p>
        </p:txBody>
      </p:sp>
    </p:spTree>
    <p:extLst>
      <p:ext uri="{BB962C8B-B14F-4D97-AF65-F5344CB8AC3E}">
        <p14:creationId xmlns:p14="http://schemas.microsoft.com/office/powerpoint/2010/main" val="347587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Oversold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74</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540486" cy="523220"/>
          </a:xfrm>
          <a:prstGeom prst="rect">
            <a:avLst/>
          </a:prstGeom>
          <a:noFill/>
        </p:spPr>
        <p:txBody>
          <a:bodyPr wrap="none" rtlCol="0">
            <a:spAutoFit/>
          </a:bodyPr>
          <a:lstStyle/>
          <a:p>
            <a:r>
              <a:rPr lang="en-US" sz="2800" b="1" dirty="0"/>
              <a:t>RS = .125</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911327" cy="1815882"/>
          </a:xfrm>
          <a:prstGeom prst="rect">
            <a:avLst/>
          </a:prstGeom>
          <a:noFill/>
        </p:spPr>
        <p:txBody>
          <a:bodyPr wrap="none" rtlCol="0">
            <a:spAutoFit/>
          </a:bodyPr>
          <a:lstStyle>
            <a:defPPr>
              <a:defRPr lang="en-US"/>
            </a:defPPr>
            <a:lvl1pPr>
              <a:defRPr sz="2800" b="1"/>
            </a:lvl1pPr>
          </a:lstStyle>
          <a:p>
            <a:r>
              <a:rPr lang="en-US" dirty="0"/>
              <a:t>RSI = 100 - (100 / 1+.125)</a:t>
            </a:r>
          </a:p>
          <a:p>
            <a:r>
              <a:rPr lang="en-US" dirty="0"/>
              <a:t>100 – (100/1.125)</a:t>
            </a:r>
          </a:p>
          <a:p>
            <a:r>
              <a:rPr lang="en-US" dirty="0"/>
              <a:t>100 – 88.8</a:t>
            </a:r>
          </a:p>
          <a:p>
            <a:r>
              <a:rPr lang="en-US" dirty="0"/>
              <a:t>11 (oversold)</a:t>
            </a:r>
          </a:p>
        </p:txBody>
      </p:sp>
    </p:spTree>
    <p:extLst>
      <p:ext uri="{BB962C8B-B14F-4D97-AF65-F5344CB8AC3E}">
        <p14:creationId xmlns:p14="http://schemas.microsoft.com/office/powerpoint/2010/main" val="87598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E_TTR.R</a:t>
            </a:r>
          </a:p>
        </p:txBody>
      </p:sp>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838200" y="1604188"/>
            <a:ext cx="5188023" cy="1631216"/>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Calculate RSI</a:t>
            </a:r>
          </a:p>
          <a:p>
            <a:pPr marL="285750" indent="-285750">
              <a:buFont typeface="Arial" panose="020B0604020202020204" pitchFamily="34" charset="0"/>
              <a:buChar char="•"/>
            </a:pPr>
            <a:r>
              <a:rPr lang="en-US" dirty="0"/>
              <a:t>Plot a dynamic graph of the closing &amp; RSI indicator</a:t>
            </a:r>
          </a:p>
          <a:p>
            <a:pPr marL="285750" indent="-285750">
              <a:buFont typeface="Arial" panose="020B0604020202020204" pitchFamily="34" charset="0"/>
              <a:buChar char="•"/>
            </a:pPr>
            <a:r>
              <a:rPr lang="en-US" dirty="0"/>
              <a:t>Visually inspect the results of buy/sell actions</a:t>
            </a:r>
          </a:p>
        </p:txBody>
      </p:sp>
      <p:sp>
        <p:nvSpPr>
          <p:cNvPr id="7" name="Slide Number Placeholder 4">
            <a:extLst>
              <a:ext uri="{FF2B5EF4-FFF2-40B4-BE49-F238E27FC236}">
                <a16:creationId xmlns:a16="http://schemas.microsoft.com/office/drawing/2014/main" id="{0E0383E3-D196-4ACE-8CE4-7BA5AED50CC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75</a:t>
            </a:fld>
            <a:endParaRPr lang="en-US" dirty="0"/>
          </a:p>
        </p:txBody>
      </p:sp>
      <p:sp>
        <p:nvSpPr>
          <p:cNvPr id="4" name="Rectangle 3">
            <a:extLst>
              <a:ext uri="{FF2B5EF4-FFF2-40B4-BE49-F238E27FC236}">
                <a16:creationId xmlns:a16="http://schemas.microsoft.com/office/drawing/2014/main" id="{5CD3BAEF-AC5B-D813-01AA-0D51C68BE8AA}"/>
              </a:ext>
            </a:extLst>
          </p:cNvPr>
          <p:cNvSpPr/>
          <p:nvPr/>
        </p:nvSpPr>
        <p:spPr>
          <a:xfrm>
            <a:off x="731520" y="4840224"/>
            <a:ext cx="11167872" cy="1097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If you want to try this from a more advanced perspective check out this blog:</a:t>
            </a:r>
          </a:p>
          <a:p>
            <a:pPr algn="ctr"/>
            <a:r>
              <a:rPr lang="en-US" dirty="0"/>
              <a:t>https://lf0.com/post/understanding-</a:t>
            </a:r>
            <a:r>
              <a:rPr lang="en-US" dirty="0" err="1"/>
              <a:t>ttr</a:t>
            </a:r>
            <a:r>
              <a:rPr lang="en-US" dirty="0"/>
              <a:t>-package/technical-trading-rules/</a:t>
            </a:r>
          </a:p>
        </p:txBody>
      </p:sp>
    </p:spTree>
    <p:extLst>
      <p:ext uri="{BB962C8B-B14F-4D97-AF65-F5344CB8AC3E}">
        <p14:creationId xmlns:p14="http://schemas.microsoft.com/office/powerpoint/2010/main" val="3779344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4/7/25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243840" y="1671078"/>
            <a:ext cx="11704320" cy="646331"/>
          </a:xfrm>
          <a:prstGeom prst="rect">
            <a:avLst/>
          </a:prstGeom>
          <a:noFill/>
        </p:spPr>
        <p:txBody>
          <a:bodyPr wrap="square" rtlCol="0">
            <a:spAutoFit/>
          </a:bodyPr>
          <a:lstStyle/>
          <a:p>
            <a:r>
              <a:rPr lang="en-US" dirty="0"/>
              <a:t>Extremely technical trading executed without a human that can trigger thousands of actions measured in </a:t>
            </a:r>
            <a:r>
              <a:rPr lang="en-US" dirty="0" err="1"/>
              <a:t>nano</a:t>
            </a:r>
            <a:r>
              <a:rPr lang="en-US" dirty="0"/>
              <a:t>-seconds. “scalping” small profits thousands of times per minute.</a:t>
            </a:r>
          </a:p>
        </p:txBody>
      </p:sp>
      <p:sp>
        <p:nvSpPr>
          <p:cNvPr id="11" name="Oval Callout 10"/>
          <p:cNvSpPr/>
          <p:nvPr/>
        </p:nvSpPr>
        <p:spPr>
          <a:xfrm>
            <a:off x="3112239" y="2904640"/>
            <a:ext cx="2400300" cy="742950"/>
          </a:xfrm>
          <a:prstGeom prst="wedgeEllipseCallout">
            <a:avLst>
              <a:gd name="adj1" fmla="val -58361"/>
              <a:gd name="adj2" fmla="val 630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1001100100…</a:t>
            </a:r>
          </a:p>
        </p:txBody>
      </p:sp>
      <p:pic>
        <p:nvPicPr>
          <p:cNvPr id="6146" name="Picture 2" descr="Funny Computer Nerd Scientist, Vintage Techn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732" y="3057040"/>
            <a:ext cx="224233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knight capital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7812" y="3758427"/>
            <a:ext cx="3051175" cy="1156904"/>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69805BC3-1BC8-4818-97F5-1F726415C5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a:t>
            </a:fld>
            <a:endParaRPr lang="en-US" dirty="0"/>
          </a:p>
        </p:txBody>
      </p:sp>
      <p:sp>
        <p:nvSpPr>
          <p:cNvPr id="15" name="Title 2">
            <a:extLst>
              <a:ext uri="{FF2B5EF4-FFF2-40B4-BE49-F238E27FC236}">
                <a16:creationId xmlns:a16="http://schemas.microsoft.com/office/drawing/2014/main" id="{77462EA2-8DF1-4803-B274-B53C0F9FA14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6" name="Rectangle 15">
            <a:extLst>
              <a:ext uri="{FF2B5EF4-FFF2-40B4-BE49-F238E27FC236}">
                <a16:creationId xmlns:a16="http://schemas.microsoft.com/office/drawing/2014/main" id="{159DEE1D-C2BD-4390-B005-B76F0A4D07B3}"/>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High Frequency Trading</a:t>
            </a:r>
          </a:p>
        </p:txBody>
      </p:sp>
      <p:sp>
        <p:nvSpPr>
          <p:cNvPr id="10" name="TextBox 9">
            <a:extLst>
              <a:ext uri="{FF2B5EF4-FFF2-40B4-BE49-F238E27FC236}">
                <a16:creationId xmlns:a16="http://schemas.microsoft.com/office/drawing/2014/main" id="{77F8AF1A-DC69-4451-B210-838FD6ED0408}"/>
              </a:ext>
            </a:extLst>
          </p:cNvPr>
          <p:cNvSpPr txBox="1"/>
          <p:nvPr/>
        </p:nvSpPr>
        <p:spPr>
          <a:xfrm>
            <a:off x="9490619" y="5724040"/>
            <a:ext cx="2701381" cy="600164"/>
          </a:xfrm>
          <a:prstGeom prst="rect">
            <a:avLst/>
          </a:prstGeom>
          <a:noFill/>
        </p:spPr>
        <p:txBody>
          <a:bodyPr wrap="none" rtlCol="0">
            <a:spAutoFit/>
          </a:bodyPr>
          <a:lstStyle/>
          <a:p>
            <a:r>
              <a:rPr lang="en-US" sz="1100" dirty="0"/>
              <a:t>*Although HFT uses algorithms:</a:t>
            </a:r>
          </a:p>
          <a:p>
            <a:r>
              <a:rPr lang="en-US" sz="1100" dirty="0"/>
              <a:t>&gt;There is no human in the loop</a:t>
            </a:r>
          </a:p>
          <a:p>
            <a:r>
              <a:rPr lang="en-US" sz="1100" dirty="0"/>
              <a:t>&gt;Primary profits derive from market making</a:t>
            </a:r>
          </a:p>
        </p:txBody>
      </p:sp>
    </p:spTree>
    <p:extLst>
      <p:ext uri="{BB962C8B-B14F-4D97-AF65-F5344CB8AC3E}">
        <p14:creationId xmlns:p14="http://schemas.microsoft.com/office/powerpoint/2010/main" val="2751948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F445E-5A83-FDDE-03BD-55DDF89D9935}"/>
              </a:ext>
            </a:extLst>
          </p:cNvPr>
          <p:cNvSpPr>
            <a:spLocks noGrp="1"/>
          </p:cNvSpPr>
          <p:nvPr>
            <p:ph type="title"/>
          </p:nvPr>
        </p:nvSpPr>
        <p:spPr/>
        <p:txBody>
          <a:bodyPr>
            <a:normAutofit fontScale="90000"/>
          </a:bodyPr>
          <a:lstStyle/>
          <a:p>
            <a:r>
              <a:rPr lang="en-US" dirty="0"/>
              <a:t>HFTs in a nutshell</a:t>
            </a:r>
          </a:p>
        </p:txBody>
      </p:sp>
      <p:sp>
        <p:nvSpPr>
          <p:cNvPr id="3" name="Date Placeholder 2">
            <a:extLst>
              <a:ext uri="{FF2B5EF4-FFF2-40B4-BE49-F238E27FC236}">
                <a16:creationId xmlns:a16="http://schemas.microsoft.com/office/drawing/2014/main" id="{305DD96F-1B7D-2F15-29C7-AF13F76CDCE1}"/>
              </a:ext>
            </a:extLst>
          </p:cNvPr>
          <p:cNvSpPr>
            <a:spLocks noGrp="1"/>
          </p:cNvSpPr>
          <p:nvPr>
            <p:ph type="dt" sz="half" idx="10"/>
          </p:nvPr>
        </p:nvSpPr>
        <p:spPr/>
        <p:txBody>
          <a:bodyPr/>
          <a:lstStyle/>
          <a:p>
            <a:fld id="{6700A58B-DD98-43D0-B791-721480A02982}" type="datetime1">
              <a:rPr lang="en-US" smtClean="0"/>
              <a:t>4/7/25</a:t>
            </a:fld>
            <a:endParaRPr lang="en-US"/>
          </a:p>
        </p:txBody>
      </p:sp>
      <p:sp>
        <p:nvSpPr>
          <p:cNvPr id="4" name="Footer Placeholder 3">
            <a:extLst>
              <a:ext uri="{FF2B5EF4-FFF2-40B4-BE49-F238E27FC236}">
                <a16:creationId xmlns:a16="http://schemas.microsoft.com/office/drawing/2014/main" id="{8DBFD622-4B42-D20E-FEEF-D93D0E4A3592}"/>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DE2916E2-546D-BB76-88C0-070A490B2564}"/>
              </a:ext>
            </a:extLst>
          </p:cNvPr>
          <p:cNvSpPr>
            <a:spLocks noGrp="1"/>
          </p:cNvSpPr>
          <p:nvPr>
            <p:ph type="sldNum" sz="quarter" idx="4"/>
          </p:nvPr>
        </p:nvSpPr>
        <p:spPr/>
        <p:txBody>
          <a:bodyPr/>
          <a:lstStyle/>
          <a:p>
            <a:fld id="{37290FF7-652B-4475-AEAB-8B1A5D23AE09}" type="slidenum">
              <a:rPr lang="en-US" smtClean="0"/>
              <a:t>9</a:t>
            </a:fld>
            <a:endParaRPr lang="en-US" dirty="0"/>
          </a:p>
        </p:txBody>
      </p:sp>
      <p:sp>
        <p:nvSpPr>
          <p:cNvPr id="7" name="TextBox 6">
            <a:extLst>
              <a:ext uri="{FF2B5EF4-FFF2-40B4-BE49-F238E27FC236}">
                <a16:creationId xmlns:a16="http://schemas.microsoft.com/office/drawing/2014/main" id="{509C44B4-98B2-C512-07B7-A3506A3BB2EC}"/>
              </a:ext>
            </a:extLst>
          </p:cNvPr>
          <p:cNvSpPr txBox="1"/>
          <p:nvPr/>
        </p:nvSpPr>
        <p:spPr>
          <a:xfrm>
            <a:off x="86497" y="6033184"/>
            <a:ext cx="8711514" cy="646331"/>
          </a:xfrm>
          <a:prstGeom prst="rect">
            <a:avLst/>
          </a:prstGeom>
          <a:noFill/>
        </p:spPr>
        <p:txBody>
          <a:bodyPr wrap="square">
            <a:spAutoFit/>
          </a:bodyPr>
          <a:lstStyle/>
          <a:p>
            <a:r>
              <a:rPr lang="en-US" dirty="0">
                <a:hlinkClick r:id="rId4"/>
              </a:rPr>
              <a:t>https://www.youtube.com/watch?v=RUyM-I6_yFM&amp;ab_channel=MarketWatch</a:t>
            </a:r>
            <a:endParaRPr lang="en-US" dirty="0"/>
          </a:p>
          <a:p>
            <a:endParaRPr lang="en-US" dirty="0"/>
          </a:p>
        </p:txBody>
      </p:sp>
      <p:pic>
        <p:nvPicPr>
          <p:cNvPr id="6" name="What  Flash Boys  Brad Katsuyama thinks is killing Wall Street trade">
            <a:hlinkClick r:id="" action="ppaction://media"/>
            <a:extLst>
              <a:ext uri="{FF2B5EF4-FFF2-40B4-BE49-F238E27FC236}">
                <a16:creationId xmlns:a16="http://schemas.microsoft.com/office/drawing/2014/main" id="{89DC1936-C29E-21B2-9FBD-63B067C06F1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44044" y="1183778"/>
            <a:ext cx="8303912" cy="4670950"/>
          </a:xfrm>
          <a:prstGeom prst="rect">
            <a:avLst/>
          </a:prstGeom>
        </p:spPr>
      </p:pic>
    </p:spTree>
    <p:extLst>
      <p:ext uri="{BB962C8B-B14F-4D97-AF65-F5344CB8AC3E}">
        <p14:creationId xmlns:p14="http://schemas.microsoft.com/office/powerpoint/2010/main" val="98270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89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1141</TotalTime>
  <Words>4508</Words>
  <Application>Microsoft Macintosh PowerPoint</Application>
  <PresentationFormat>Widescreen</PresentationFormat>
  <Paragraphs>710</Paragraphs>
  <Slides>75</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Arial</vt:lpstr>
      <vt:lpstr>Calibri</vt:lpstr>
      <vt:lpstr>Calibri Light</vt:lpstr>
      <vt:lpstr>Consolas</vt:lpstr>
      <vt:lpstr>1_Office Theme</vt:lpstr>
      <vt:lpstr>Equities</vt:lpstr>
      <vt:lpstr>What is a Market?</vt:lpstr>
      <vt:lpstr>Securities Trading can be distilled into 4 categories</vt:lpstr>
      <vt:lpstr>Ok so there is a new type of belief based investor…</vt:lpstr>
      <vt:lpstr>With predictable results</vt:lpstr>
      <vt:lpstr>Securities Trading can be distilled into 4 categories</vt:lpstr>
      <vt:lpstr>Securities Trading can be distilled into 4 categories</vt:lpstr>
      <vt:lpstr>Securities Trading can be distilled into 4 categories</vt:lpstr>
      <vt:lpstr>HFTs in a nutshell</vt:lpstr>
      <vt:lpstr>Speaking of Knight Cap</vt:lpstr>
      <vt:lpstr>Keep in mind for trading…</vt:lpstr>
      <vt:lpstr>What type?</vt:lpstr>
      <vt:lpstr>What type?</vt:lpstr>
      <vt:lpstr>What type?</vt:lpstr>
      <vt:lpstr>What type?</vt:lpstr>
      <vt:lpstr>What type?</vt:lpstr>
      <vt:lpstr>Bonus!  </vt:lpstr>
      <vt:lpstr>Stock Prices represent a time series</vt:lpstr>
      <vt:lpstr>Not all times series can be forecasted</vt:lpstr>
      <vt:lpstr>Stock Prices represent a time series</vt:lpstr>
      <vt:lpstr>Why can’t you “forecast” the time series?</vt:lpstr>
      <vt:lpstr>What other forces can impact US Steel?</vt:lpstr>
      <vt:lpstr>What other forces can impact US Steel?</vt:lpstr>
      <vt:lpstr>What other forces can impact US Steel?</vt:lpstr>
      <vt:lpstr>So forecasting (pattern recognition) methods won’t work.</vt:lpstr>
      <vt:lpstr>Meanwhile, US Steel was... producing steel.</vt:lpstr>
      <vt:lpstr>Meanwhile, US Steel was... producing steel.</vt:lpstr>
      <vt:lpstr>Meanwhile, US Steel was... producing steel.</vt:lpstr>
      <vt:lpstr>Meanwhile, US Steel was... producing steel.</vt:lpstr>
      <vt:lpstr>US Steel Update: Pandemic Fearful Economic Panic &amp; Uncertainty</vt:lpstr>
      <vt:lpstr>PowerPoint Presentation</vt:lpstr>
      <vt:lpstr>What is an example of a stock that has been impacted by macroeconomic forces?</vt:lpstr>
      <vt:lpstr>What is an example of a stock that has been impacted by external forces?</vt:lpstr>
      <vt:lpstr>PowerPoint Presentation</vt:lpstr>
      <vt:lpstr>And now recent tariffs have also impacted the market.</vt:lpstr>
      <vt:lpstr>R has many API related libraries.</vt:lpstr>
      <vt:lpstr>Interpreting a Candlestick Chart</vt:lpstr>
      <vt:lpstr>Let’s Practice! Open A_TTR.R</vt:lpstr>
      <vt:lpstr>Technical traders use “indicators” to trigger actions.</vt:lpstr>
      <vt:lpstr>Technical Trading Assumptions</vt:lpstr>
      <vt:lpstr>Technical Trading Assumptions</vt:lpstr>
      <vt:lpstr>Technical Trading Assumptions</vt:lpstr>
      <vt:lpstr>Technical Trading Assumptions</vt:lpstr>
      <vt:lpstr>Let’s zoom into Technical Trading Rules (TTR)</vt:lpstr>
      <vt:lpstr>In addition to quantmod we will use TTR (technical trading rules)</vt:lpstr>
      <vt:lpstr>What is a moving average?</vt:lpstr>
      <vt:lpstr>What is a moving average?</vt:lpstr>
      <vt:lpstr>So how does SMA become an Indicator?</vt:lpstr>
      <vt:lpstr>Why Lag? Version 1</vt:lpstr>
      <vt:lpstr>Why Lag? Version 2</vt:lpstr>
      <vt:lpstr>Open B_TTR.R</vt:lpstr>
      <vt:lpstr>How does SMA become an indicator? MSFT 50 &amp; 200 day SMA</vt:lpstr>
      <vt:lpstr>How does SMA become an indicator? MSFT 50 &amp; 200 day SMA</vt:lpstr>
      <vt:lpstr>Do people really use SMA?</vt:lpstr>
      <vt:lpstr>Once you have an indicator you must test it.</vt:lpstr>
      <vt:lpstr>Interpreting the Rate of Change (ROC)</vt:lpstr>
      <vt:lpstr>Open C_TTR_50Day_200Day_SMA.R</vt:lpstr>
      <vt:lpstr>Moving Average Convergence Divergence</vt:lpstr>
      <vt:lpstr>Moving Average Convergence Divergence</vt:lpstr>
      <vt:lpstr>Moving Average Convergence Divergence</vt:lpstr>
      <vt:lpstr>Moving Average Convergence Divergence</vt:lpstr>
      <vt:lpstr>Moving Average Convergence Divergence</vt:lpstr>
      <vt:lpstr>Open D_TTR.R</vt:lpstr>
      <vt:lpstr>As a momentum indicator…</vt:lpstr>
      <vt:lpstr>Relative Strength Index (RSI)</vt:lpstr>
      <vt:lpstr>Creates a control chart.</vt:lpstr>
      <vt:lpstr>First the Relative Strength</vt:lpstr>
      <vt:lpstr>Calculating the RSI</vt:lpstr>
      <vt:lpstr>Neutral RS</vt:lpstr>
      <vt:lpstr>Neutral RSI</vt:lpstr>
      <vt:lpstr>Overbought RS</vt:lpstr>
      <vt:lpstr>Overbought RSI</vt:lpstr>
      <vt:lpstr>Oversold RS</vt:lpstr>
      <vt:lpstr>Oversold RSI</vt:lpstr>
      <vt:lpstr>Open E_TTR.R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Equities</dc:title>
  <dc:creator>Edward Kwartler</dc:creator>
  <cp:lastModifiedBy>Ted Kwartler</cp:lastModifiedBy>
  <cp:revision>20</cp:revision>
  <dcterms:created xsi:type="dcterms:W3CDTF">2020-11-02T03:34:41Z</dcterms:created>
  <dcterms:modified xsi:type="dcterms:W3CDTF">2025-04-08T01:05:28Z</dcterms:modified>
</cp:coreProperties>
</file>